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
  </p:notesMasterIdLst>
  <p:sldIdLst>
    <p:sldId id="256" r:id="rId2"/>
    <p:sldId id="257" r:id="rId3"/>
    <p:sldId id="259" r:id="rId4"/>
    <p:sldId id="258" r:id="rId5"/>
    <p:sldId id="260" r:id="rId6"/>
    <p:sldId id="261" r:id="rId7"/>
    <p:sldId id="262" r:id="rId8"/>
    <p:sldId id="263" r:id="rId9"/>
    <p:sldId id="264" r:id="rId10"/>
    <p:sldId id="265"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08"/>
    <p:restoredTop sz="92916"/>
  </p:normalViewPr>
  <p:slideViewPr>
    <p:cSldViewPr snapToGrid="0" snapToObjects="1">
      <p:cViewPr varScale="1">
        <p:scale>
          <a:sx n="58" d="100"/>
          <a:sy n="58" d="100"/>
        </p:scale>
        <p:origin x="1528" y="192"/>
      </p:cViewPr>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564CA06-D465-DC4B-B059-E9C4F4A4F616}" type="datetimeFigureOut">
              <a:rPr lang="en-US" smtClean="0"/>
              <a:t>3/30/19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F758BCC-6DE8-924C-B8E3-44140D908CF1}" type="slidenum">
              <a:rPr lang="en-US" smtClean="0"/>
              <a:t>‹#›</a:t>
            </a:fld>
            <a:endParaRPr lang="en-US"/>
          </a:p>
        </p:txBody>
      </p:sp>
    </p:spTree>
    <p:extLst>
      <p:ext uri="{BB962C8B-B14F-4D97-AF65-F5344CB8AC3E}">
        <p14:creationId xmlns:p14="http://schemas.microsoft.com/office/powerpoint/2010/main" val="21280400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89" name="Group 88"/>
          <p:cNvGrpSpPr/>
          <p:nvPr/>
        </p:nvGrpSpPr>
        <p:grpSpPr>
          <a:xfrm>
            <a:off x="-329674" y="-59376"/>
            <a:ext cx="12515851" cy="6923798"/>
            <a:chOff x="-329674" y="-51881"/>
            <a:chExt cx="12515851" cy="6923798"/>
          </a:xfrm>
        </p:grpSpPr>
        <p:sp>
          <p:nvSpPr>
            <p:cNvPr id="90" name="Freeform 5"/>
            <p:cNvSpPr/>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6"/>
            <p:cNvSpPr/>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7"/>
            <p:cNvSpPr/>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3" name="Freeform 8"/>
            <p:cNvSpPr/>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9"/>
            <p:cNvSpPr/>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10"/>
            <p:cNvSpPr/>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11"/>
            <p:cNvSpPr/>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12"/>
            <p:cNvSpPr/>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13"/>
            <p:cNvSpPr/>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9" name="Freeform 14"/>
            <p:cNvSpPr/>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0" name="Freeform 15"/>
            <p:cNvSpPr/>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1" name="Freeform 16"/>
            <p:cNvSpPr/>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2" name="Freeform 17"/>
            <p:cNvSpPr/>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3" name="Freeform 18"/>
            <p:cNvSpPr/>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4" name="Freeform 19"/>
            <p:cNvSpPr/>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5" name="Freeform 20"/>
            <p:cNvSpPr/>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6" name="Freeform 21"/>
            <p:cNvSpPr/>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7" name="Freeform 22"/>
            <p:cNvSpPr/>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8" name="Freeform 23"/>
            <p:cNvSpPr/>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9" name="Group 8"/>
          <p:cNvGrpSpPr/>
          <p:nvPr/>
        </p:nvGrpSpPr>
        <p:grpSpPr>
          <a:xfrm>
            <a:off x="1669293" y="1186483"/>
            <a:ext cx="8848345" cy="4477933"/>
            <a:chOff x="1669293" y="1186483"/>
            <a:chExt cx="8848345" cy="4477933"/>
          </a:xfrm>
        </p:grpSpPr>
        <p:sp>
          <p:nvSpPr>
            <p:cNvPr id="39" name="Rectangle 38"/>
            <p:cNvSpPr/>
            <p:nvPr/>
          </p:nvSpPr>
          <p:spPr>
            <a:xfrm>
              <a:off x="1674042" y="1186483"/>
              <a:ext cx="8843596"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0" name="Isosceles Triangle 39"/>
            <p:cNvSpPr/>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1" name="Rectangle 40"/>
            <p:cNvSpPr/>
            <p:nvPr/>
          </p:nvSpPr>
          <p:spPr>
            <a:xfrm>
              <a:off x="1669293" y="1991156"/>
              <a:ext cx="8845667"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ctrTitle"/>
          </p:nvPr>
        </p:nvSpPr>
        <p:spPr>
          <a:xfrm>
            <a:off x="1759236" y="2075504"/>
            <a:ext cx="8679915" cy="1748729"/>
          </a:xfrm>
        </p:spPr>
        <p:txBody>
          <a:bodyPr bIns="0" anchor="b">
            <a:normAutofit/>
          </a:bodyPr>
          <a:lstStyle>
            <a:lvl1pPr algn="ctr">
              <a:lnSpc>
                <a:spcPct val="80000"/>
              </a:lnSpc>
              <a:defRPr sz="5400" spc="-150">
                <a:solidFill>
                  <a:srgbClr val="FFFEFF"/>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759237" y="3906266"/>
            <a:ext cx="8673427" cy="1322587"/>
          </a:xfrm>
        </p:spPr>
        <p:txBody>
          <a:bodyPr tIns="0">
            <a:normAutofit/>
          </a:bodyPr>
          <a:lstStyle>
            <a:lvl1pPr marL="0" indent="0" algn="ctr">
              <a:lnSpc>
                <a:spcPct val="100000"/>
              </a:lnSpc>
              <a:buNone/>
              <a:defRPr sz="1800" b="0">
                <a:solidFill>
                  <a:srgbClr val="FFFEFF"/>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a:xfrm>
            <a:off x="804672" y="320040"/>
            <a:ext cx="3657600" cy="320040"/>
          </a:xfrm>
        </p:spPr>
        <p:txBody>
          <a:bodyPr vert="horz" lIns="91440" tIns="45720" rIns="91440" bIns="45720" rtlCol="0" anchor="ctr"/>
          <a:lstStyle>
            <a:lvl1pPr>
              <a:defRPr lang="en-US"/>
            </a:lvl1pPr>
          </a:lstStyle>
          <a:p>
            <a:fld id="{48A87A34-81AB-432B-8DAE-1953F412C126}" type="datetimeFigureOut">
              <a:rPr lang="en-US" dirty="0"/>
              <a:pPr/>
              <a:t>3/30/19</a:t>
            </a:fld>
            <a:endParaRPr lang="en-US" dirty="0"/>
          </a:p>
        </p:txBody>
      </p:sp>
      <p:sp>
        <p:nvSpPr>
          <p:cNvPr id="5" name="Footer Placeholder 4"/>
          <p:cNvSpPr>
            <a:spLocks noGrp="1"/>
          </p:cNvSpPr>
          <p:nvPr>
            <p:ph type="ftr" sz="quarter" idx="11"/>
          </p:nvPr>
        </p:nvSpPr>
        <p:spPr>
          <a:xfrm>
            <a:off x="804672" y="6227064"/>
            <a:ext cx="10588752" cy="320040"/>
          </a:xfrm>
        </p:spPr>
        <p:txBody>
          <a:bodyPr/>
          <a:lstStyle>
            <a:lvl1pPr algn="ctr">
              <a:defRPr/>
            </a:lvl1pPr>
          </a:lstStyle>
          <a:p>
            <a:endParaRPr lang="en-US" dirty="0"/>
          </a:p>
        </p:txBody>
      </p:sp>
      <p:sp>
        <p:nvSpPr>
          <p:cNvPr id="6" name="Slide Number Placeholder 5"/>
          <p:cNvSpPr>
            <a:spLocks noGrp="1"/>
          </p:cNvSpPr>
          <p:nvPr>
            <p:ph type="sldNum" sz="quarter" idx="12"/>
          </p:nvPr>
        </p:nvSpPr>
        <p:spPr>
          <a:xfrm>
            <a:off x="10469880" y="320040"/>
            <a:ext cx="914400" cy="320040"/>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grpSp>
        <p:nvGrpSpPr>
          <p:cNvPr id="75" name="Group 74"/>
          <p:cNvGrpSpPr/>
          <p:nvPr/>
        </p:nvGrpSpPr>
        <p:grpSpPr>
          <a:xfrm>
            <a:off x="-417513" y="0"/>
            <a:ext cx="12584114" cy="6853238"/>
            <a:chOff x="-417513" y="0"/>
            <a:chExt cx="12584114" cy="6853238"/>
          </a:xfrm>
        </p:grpSpPr>
        <p:sp>
          <p:nvSpPr>
            <p:cNvPr id="76"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0"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2"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2"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3"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2" name="Group 21"/>
          <p:cNvGrpSpPr/>
          <p:nvPr/>
        </p:nvGrpSpPr>
        <p:grpSpPr>
          <a:xfrm>
            <a:off x="800144" y="1699589"/>
            <a:ext cx="3674476" cy="3470421"/>
            <a:chOff x="697883" y="1816768"/>
            <a:chExt cx="3674476" cy="3470421"/>
          </a:xfrm>
        </p:grpSpPr>
        <p:sp>
          <p:nvSpPr>
            <p:cNvPr id="23" name="Rectangle 22"/>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4"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2" y="2349925"/>
            <a:ext cx="3501196" cy="2456441"/>
          </a:xfrm>
        </p:spPr>
        <p:txBody>
          <a:bodyPr/>
          <a:lstStyle>
            <a:lvl1pPr>
              <a:defRPr>
                <a:solidFill>
                  <a:srgbClr val="FFFEFF"/>
                </a:solidFill>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5109983" y="794719"/>
            <a:ext cx="6275035" cy="525709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3/30/19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grpSp>
        <p:nvGrpSpPr>
          <p:cNvPr id="75" name="Group 74"/>
          <p:cNvGrpSpPr/>
          <p:nvPr/>
        </p:nvGrpSpPr>
        <p:grpSpPr>
          <a:xfrm flipH="1">
            <a:off x="0" y="0"/>
            <a:ext cx="12584114" cy="6853238"/>
            <a:chOff x="-417513" y="0"/>
            <a:chExt cx="12584114" cy="6853238"/>
          </a:xfrm>
        </p:grpSpPr>
        <p:sp>
          <p:nvSpPr>
            <p:cNvPr id="76"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0"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2"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2"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3"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2" name="Group 21"/>
          <p:cNvGrpSpPr/>
          <p:nvPr/>
        </p:nvGrpSpPr>
        <p:grpSpPr>
          <a:xfrm>
            <a:off x="7718948" y="1699589"/>
            <a:ext cx="3674476" cy="3470421"/>
            <a:chOff x="697883" y="1816768"/>
            <a:chExt cx="3674476" cy="3470421"/>
          </a:xfrm>
        </p:grpSpPr>
        <p:sp>
          <p:nvSpPr>
            <p:cNvPr id="23" name="Rectangle 22"/>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4"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Vertical Title 1"/>
          <p:cNvSpPr>
            <a:spLocks noGrp="1"/>
          </p:cNvSpPr>
          <p:nvPr>
            <p:ph type="title" orient="vert"/>
          </p:nvPr>
        </p:nvSpPr>
        <p:spPr>
          <a:xfrm>
            <a:off x="7807437" y="2349925"/>
            <a:ext cx="3501195" cy="2456442"/>
          </a:xfrm>
        </p:spPr>
        <p:txBody>
          <a:bodyPr vert="eaVert"/>
          <a:lstStyle>
            <a:lvl1pPr algn="l">
              <a:lnSpc>
                <a:spcPct val="80000"/>
              </a:lnSpc>
              <a:defRPr>
                <a:solidFill>
                  <a:srgbClr val="FFFEFF"/>
                </a:solidFill>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02747" y="798444"/>
            <a:ext cx="6268622" cy="525730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804672" y="320040"/>
            <a:ext cx="3657600" cy="320040"/>
          </a:xfrm>
        </p:spPr>
        <p:txBody>
          <a:bodyPr/>
          <a:lstStyle/>
          <a:p>
            <a:fld id="{48A87A34-81AB-432B-8DAE-1953F412C126}" type="datetimeFigureOut">
              <a:rPr lang="en-US" dirty="0"/>
              <a:t>3/30/19</a:t>
            </a:fld>
            <a:endParaRPr lang="en-US" dirty="0"/>
          </a:p>
        </p:txBody>
      </p:sp>
      <p:sp>
        <p:nvSpPr>
          <p:cNvPr id="5" name="Footer Placeholder 4"/>
          <p:cNvSpPr>
            <a:spLocks noGrp="1"/>
          </p:cNvSpPr>
          <p:nvPr>
            <p:ph type="ftr" sz="quarter" idx="11"/>
          </p:nvPr>
        </p:nvSpPr>
        <p:spPr>
          <a:xfrm>
            <a:off x="804672" y="6227064"/>
            <a:ext cx="10588752" cy="320040"/>
          </a:xfrm>
        </p:spPr>
        <p:txBody>
          <a:bodyPr/>
          <a:lstStyle/>
          <a:p>
            <a:endParaRPr lang="en-US" dirty="0"/>
          </a:p>
        </p:txBody>
      </p:sp>
      <p:sp>
        <p:nvSpPr>
          <p:cNvPr id="6" name="Slide Number Placeholder 5"/>
          <p:cNvSpPr>
            <a:spLocks noGrp="1"/>
          </p:cNvSpPr>
          <p:nvPr>
            <p:ph type="sldNum" sz="quarter" idx="12"/>
          </p:nvPr>
        </p:nvSpPr>
        <p:spPr>
          <a:xfrm>
            <a:off x="10469880" y="320040"/>
            <a:ext cx="914400" cy="320040"/>
          </a:xfrm>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80" name="Group 79"/>
          <p:cNvGrpSpPr/>
          <p:nvPr/>
        </p:nvGrpSpPr>
        <p:grpSpPr>
          <a:xfrm>
            <a:off x="-417513" y="0"/>
            <a:ext cx="12584114" cy="6853238"/>
            <a:chOff x="-417513" y="0"/>
            <a:chExt cx="12584114" cy="6853238"/>
          </a:xfrm>
        </p:grpSpPr>
        <p:sp>
          <p:nvSpPr>
            <p:cNvPr id="81"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5"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6"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7"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7"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8"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9"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0"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1"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7" name="Group 26"/>
          <p:cNvGrpSpPr/>
          <p:nvPr/>
        </p:nvGrpSpPr>
        <p:grpSpPr>
          <a:xfrm>
            <a:off x="800144" y="1699589"/>
            <a:ext cx="3674476" cy="3470421"/>
            <a:chOff x="697883" y="1816768"/>
            <a:chExt cx="3674476" cy="3470421"/>
          </a:xfrm>
        </p:grpSpPr>
        <p:sp>
          <p:nvSpPr>
            <p:cNvPr id="28" name="Rectangle 27"/>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9"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Rectangle 29"/>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1" y="2349925"/>
            <a:ext cx="3498979" cy="2456442"/>
          </a:xfrm>
        </p:spPr>
        <p:txBody>
          <a:bodyPr/>
          <a:lstStyle>
            <a:lvl1pPr>
              <a:defRPr>
                <a:solidFill>
                  <a:srgbClr val="FFFEFF"/>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5118447" y="803186"/>
            <a:ext cx="6281873" cy="5248622"/>
          </a:xfrm>
        </p:spPr>
        <p:txBody>
          <a:bodyPr anchor="ct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3/30/19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77" name="Group 76"/>
          <p:cNvGrpSpPr/>
          <p:nvPr/>
        </p:nvGrpSpPr>
        <p:grpSpPr>
          <a:xfrm>
            <a:off x="-329674" y="-59376"/>
            <a:ext cx="12515851" cy="6923798"/>
            <a:chOff x="-329674" y="-51881"/>
            <a:chExt cx="12515851" cy="6923798"/>
          </a:xfrm>
        </p:grpSpPr>
        <p:sp>
          <p:nvSpPr>
            <p:cNvPr id="78" name="Freeform 5"/>
            <p:cNvSpPr/>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6"/>
            <p:cNvSpPr/>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0" name="Freeform 7"/>
            <p:cNvSpPr/>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8"/>
            <p:cNvSpPr/>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9"/>
            <p:cNvSpPr/>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0"/>
            <p:cNvSpPr/>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1"/>
            <p:cNvSpPr/>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2"/>
            <p:cNvSpPr/>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3"/>
            <p:cNvSpPr/>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7" name="Freeform 14"/>
            <p:cNvSpPr/>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8" name="Freeform 15"/>
            <p:cNvSpPr/>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89" name="Freeform 16"/>
            <p:cNvSpPr/>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0" name="Freeform 17"/>
            <p:cNvSpPr/>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8"/>
            <p:cNvSpPr/>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19"/>
            <p:cNvSpPr/>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20"/>
            <p:cNvSpPr/>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1"/>
            <p:cNvSpPr/>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2"/>
            <p:cNvSpPr/>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6" name="Freeform 23"/>
            <p:cNvSpPr/>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9" name="Group 8"/>
          <p:cNvGrpSpPr/>
          <p:nvPr/>
        </p:nvGrpSpPr>
        <p:grpSpPr>
          <a:xfrm>
            <a:off x="3259545" y="1186483"/>
            <a:ext cx="5666145" cy="4477933"/>
            <a:chOff x="3259545" y="1186483"/>
            <a:chExt cx="5666145" cy="4477933"/>
          </a:xfrm>
        </p:grpSpPr>
        <p:sp>
          <p:nvSpPr>
            <p:cNvPr id="99" name="Rectangle 98"/>
            <p:cNvSpPr/>
            <p:nvPr/>
          </p:nvSpPr>
          <p:spPr>
            <a:xfrm>
              <a:off x="3259545" y="1186483"/>
              <a:ext cx="5657881"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0" name="Isosceles Triangle 39"/>
            <p:cNvSpPr/>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1" name="Rectangle 100"/>
            <p:cNvSpPr/>
            <p:nvPr/>
          </p:nvSpPr>
          <p:spPr>
            <a:xfrm>
              <a:off x="3259545" y="1991156"/>
              <a:ext cx="5666145"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3344216" y="2074730"/>
            <a:ext cx="5490224" cy="1689390"/>
          </a:xfrm>
        </p:spPr>
        <p:txBody>
          <a:bodyPr bIns="0" anchor="b">
            <a:normAutofit/>
          </a:bodyPr>
          <a:lstStyle>
            <a:lvl1pPr algn="ctr">
              <a:defRPr sz="4400">
                <a:solidFill>
                  <a:srgbClr val="FFFEFF"/>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3344215" y="3846851"/>
            <a:ext cx="5490223" cy="1383770"/>
          </a:xfrm>
        </p:spPr>
        <p:txBody>
          <a:bodyPr tIns="0">
            <a:normAutofit/>
          </a:bodyPr>
          <a:lstStyle>
            <a:lvl1pPr marL="0" indent="0" algn="ctr">
              <a:buNone/>
              <a:defRPr sz="1800">
                <a:solidFill>
                  <a:srgbClr val="FFFEFF"/>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804672" y="320040"/>
            <a:ext cx="3657600" cy="320040"/>
          </a:xfrm>
        </p:spPr>
        <p:txBody>
          <a:bodyPr/>
          <a:lstStyle/>
          <a:p>
            <a:fld id="{48A87A34-81AB-432B-8DAE-1953F412C126}" type="datetimeFigureOut">
              <a:rPr lang="en-US" dirty="0"/>
              <a:t>3/30/19</a:t>
            </a:fld>
            <a:endParaRPr lang="en-US" dirty="0"/>
          </a:p>
        </p:txBody>
      </p:sp>
      <p:sp>
        <p:nvSpPr>
          <p:cNvPr id="5" name="Footer Placeholder 4"/>
          <p:cNvSpPr>
            <a:spLocks noGrp="1"/>
          </p:cNvSpPr>
          <p:nvPr>
            <p:ph type="ftr" sz="quarter" idx="11"/>
          </p:nvPr>
        </p:nvSpPr>
        <p:spPr>
          <a:xfrm>
            <a:off x="804672" y="6227064"/>
            <a:ext cx="10588752" cy="320040"/>
          </a:xfrm>
        </p:spPr>
        <p:txBody>
          <a:bodyPr/>
          <a:lstStyle>
            <a:lvl1pPr algn="ctr">
              <a:defRPr/>
            </a:lvl1pPr>
          </a:lstStyle>
          <a:p>
            <a:endParaRPr lang="en-US" dirty="0"/>
          </a:p>
        </p:txBody>
      </p:sp>
      <p:sp>
        <p:nvSpPr>
          <p:cNvPr id="6" name="Slide Number Placeholder 5"/>
          <p:cNvSpPr>
            <a:spLocks noGrp="1"/>
          </p:cNvSpPr>
          <p:nvPr>
            <p:ph type="sldNum" sz="quarter" idx="12"/>
          </p:nvPr>
        </p:nvSpPr>
        <p:spPr>
          <a:xfrm>
            <a:off x="10469880" y="320040"/>
            <a:ext cx="914400" cy="320040"/>
          </a:xfrm>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grpSp>
        <p:nvGrpSpPr>
          <p:cNvPr id="37" name="Group 36"/>
          <p:cNvGrpSpPr/>
          <p:nvPr/>
        </p:nvGrpSpPr>
        <p:grpSpPr>
          <a:xfrm>
            <a:off x="-417513" y="0"/>
            <a:ext cx="12584114" cy="6853238"/>
            <a:chOff x="-417513" y="0"/>
            <a:chExt cx="12584114" cy="6853238"/>
          </a:xfrm>
        </p:grpSpPr>
        <p:sp>
          <p:nvSpPr>
            <p:cNvPr id="38"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9"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0"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1"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2"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3"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4"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5"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6"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7"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8"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9"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0"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1"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2"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3"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54"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55"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6"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7"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8"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59" name="Group 58"/>
          <p:cNvGrpSpPr/>
          <p:nvPr/>
        </p:nvGrpSpPr>
        <p:grpSpPr>
          <a:xfrm>
            <a:off x="800144" y="1699589"/>
            <a:ext cx="3674476" cy="3470421"/>
            <a:chOff x="697883" y="1816768"/>
            <a:chExt cx="3674476" cy="3470421"/>
          </a:xfrm>
        </p:grpSpPr>
        <p:sp>
          <p:nvSpPr>
            <p:cNvPr id="60" name="Rectangle 59"/>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1"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2" name="Rectangle 61"/>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9000" y="2339669"/>
            <a:ext cx="3500828" cy="2470065"/>
          </a:xfrm>
        </p:spPr>
        <p:txBody>
          <a:bodyPr lIns="91440" tIns="91440" rIns="91440" bIns="91440"/>
          <a:lstStyle>
            <a:lvl1pPr>
              <a:defRPr>
                <a:solidFill>
                  <a:srgbClr val="FFFEFF"/>
                </a:solidFill>
              </a:defRPr>
            </a:lvl1pPr>
          </a:lstStyle>
          <a:p>
            <a:r>
              <a:rPr lang="en-US" smtClean="0"/>
              <a:t>Click to edit Master title style</a:t>
            </a:r>
            <a:endParaRPr lang="en-US" dirty="0"/>
          </a:p>
        </p:txBody>
      </p:sp>
      <p:sp>
        <p:nvSpPr>
          <p:cNvPr id="3" name="Content Placeholder 2"/>
          <p:cNvSpPr>
            <a:spLocks noGrp="1"/>
          </p:cNvSpPr>
          <p:nvPr>
            <p:ph sz="half" idx="1"/>
          </p:nvPr>
        </p:nvSpPr>
        <p:spPr>
          <a:xfrm>
            <a:off x="5120878" y="803187"/>
            <a:ext cx="6269591" cy="238265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118447" y="3672162"/>
            <a:ext cx="6272022" cy="238358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a:xfrm>
            <a:off x="804672" y="320040"/>
            <a:ext cx="3657600" cy="320040"/>
          </a:xfrm>
        </p:spPr>
        <p:txBody>
          <a:bodyPr/>
          <a:lstStyle/>
          <a:p>
            <a:fld id="{48A87A34-81AB-432B-8DAE-1953F412C126}" type="datetimeFigureOut">
              <a:rPr lang="en-US" dirty="0"/>
              <a:t>3/30/19</a:t>
            </a:fld>
            <a:endParaRPr lang="en-US" dirty="0"/>
          </a:p>
        </p:txBody>
      </p:sp>
      <p:sp>
        <p:nvSpPr>
          <p:cNvPr id="6" name="Footer Placeholder 5"/>
          <p:cNvSpPr>
            <a:spLocks noGrp="1"/>
          </p:cNvSpPr>
          <p:nvPr>
            <p:ph type="ftr" sz="quarter" idx="11"/>
          </p:nvPr>
        </p:nvSpPr>
        <p:spPr>
          <a:xfrm>
            <a:off x="804672" y="6227064"/>
            <a:ext cx="10588752" cy="320040"/>
          </a:xfrm>
        </p:spPr>
        <p:txBody>
          <a:bodyPr/>
          <a:lstStyle/>
          <a:p>
            <a:endParaRPr lang="en-US" dirty="0"/>
          </a:p>
        </p:txBody>
      </p:sp>
      <p:sp>
        <p:nvSpPr>
          <p:cNvPr id="7" name="Slide Number Placeholder 6"/>
          <p:cNvSpPr>
            <a:spLocks noGrp="1"/>
          </p:cNvSpPr>
          <p:nvPr>
            <p:ph type="sldNum" sz="quarter" idx="12"/>
          </p:nvPr>
        </p:nvSpPr>
        <p:spPr>
          <a:xfrm>
            <a:off x="10469880" y="320040"/>
            <a:ext cx="914400" cy="320040"/>
          </a:xfrm>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grpSp>
        <p:nvGrpSpPr>
          <p:cNvPr id="39" name="Group 38"/>
          <p:cNvGrpSpPr/>
          <p:nvPr/>
        </p:nvGrpSpPr>
        <p:grpSpPr>
          <a:xfrm>
            <a:off x="-417513" y="0"/>
            <a:ext cx="12584114" cy="6853238"/>
            <a:chOff x="-417513" y="0"/>
            <a:chExt cx="12584114" cy="6853238"/>
          </a:xfrm>
        </p:grpSpPr>
        <p:sp>
          <p:nvSpPr>
            <p:cNvPr id="40"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1"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2"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3"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4"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5"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6"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7"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8"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9"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0"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1"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2"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3"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4"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5"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56"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57"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8"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9"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0"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61" name="Group 60"/>
          <p:cNvGrpSpPr/>
          <p:nvPr/>
        </p:nvGrpSpPr>
        <p:grpSpPr>
          <a:xfrm>
            <a:off x="800144" y="1699589"/>
            <a:ext cx="3674476" cy="3470421"/>
            <a:chOff x="697883" y="1816768"/>
            <a:chExt cx="3674476" cy="3470421"/>
          </a:xfrm>
        </p:grpSpPr>
        <p:sp>
          <p:nvSpPr>
            <p:cNvPr id="62" name="Rectangle 61"/>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3"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4" name="Rectangle 63"/>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9001" y="2363915"/>
            <a:ext cx="3500828" cy="2460497"/>
          </a:xfrm>
        </p:spPr>
        <p:txBody>
          <a:bodyPr lIns="91440" tIns="91440" rIns="91440" bIns="91440"/>
          <a:lstStyle>
            <a:lvl1pPr>
              <a:defRPr>
                <a:solidFill>
                  <a:srgbClr val="FFFEFF"/>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5125137" y="803185"/>
            <a:ext cx="6265088" cy="685800"/>
          </a:xfrm>
        </p:spPr>
        <p:txBody>
          <a:bodyPr anchor="ctr">
            <a:noAutofit/>
          </a:bodyPr>
          <a:lstStyle>
            <a:lvl1pPr marL="0" indent="0" algn="l">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125305" y="1488985"/>
            <a:ext cx="6264350" cy="169685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118653" y="3665887"/>
            <a:ext cx="6264414" cy="685800"/>
          </a:xfrm>
        </p:spPr>
        <p:txBody>
          <a:bodyPr anchor="ctr">
            <a:noAutofit/>
          </a:bodyPr>
          <a:lstStyle>
            <a:lvl1pPr marL="0" indent="0" algn="l">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118447" y="4351687"/>
            <a:ext cx="6265588" cy="17040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a:xfrm>
            <a:off x="804672" y="320040"/>
            <a:ext cx="3657600" cy="320040"/>
          </a:xfrm>
        </p:spPr>
        <p:txBody>
          <a:bodyPr/>
          <a:lstStyle/>
          <a:p>
            <a:fld id="{48A87A34-81AB-432B-8DAE-1953F412C126}" type="datetimeFigureOut">
              <a:rPr lang="en-US" dirty="0"/>
              <a:t>3/30/19</a:t>
            </a:fld>
            <a:endParaRPr lang="en-US" dirty="0"/>
          </a:p>
        </p:txBody>
      </p:sp>
      <p:sp>
        <p:nvSpPr>
          <p:cNvPr id="8" name="Footer Placeholder 7"/>
          <p:cNvSpPr>
            <a:spLocks noGrp="1"/>
          </p:cNvSpPr>
          <p:nvPr>
            <p:ph type="ftr" sz="quarter" idx="11"/>
          </p:nvPr>
        </p:nvSpPr>
        <p:spPr>
          <a:xfrm>
            <a:off x="804672" y="6227064"/>
            <a:ext cx="10588752" cy="320040"/>
          </a:xfrm>
        </p:spPr>
        <p:txBody>
          <a:bodyPr/>
          <a:lstStyle/>
          <a:p>
            <a:endParaRPr lang="en-US" dirty="0"/>
          </a:p>
        </p:txBody>
      </p:sp>
      <p:sp>
        <p:nvSpPr>
          <p:cNvPr id="9" name="Slide Number Placeholder 8"/>
          <p:cNvSpPr>
            <a:spLocks noGrp="1"/>
          </p:cNvSpPr>
          <p:nvPr>
            <p:ph type="sldNum" sz="quarter" idx="12"/>
          </p:nvPr>
        </p:nvSpPr>
        <p:spPr>
          <a:xfrm>
            <a:off x="10469880" y="320040"/>
            <a:ext cx="914400" cy="320040"/>
          </a:xfrm>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grpSp>
        <p:nvGrpSpPr>
          <p:cNvPr id="77" name="Group 76"/>
          <p:cNvGrpSpPr/>
          <p:nvPr/>
        </p:nvGrpSpPr>
        <p:grpSpPr>
          <a:xfrm>
            <a:off x="-417513" y="0"/>
            <a:ext cx="12584114" cy="6853238"/>
            <a:chOff x="-417513" y="0"/>
            <a:chExt cx="12584114" cy="6853238"/>
          </a:xfrm>
        </p:grpSpPr>
        <p:sp>
          <p:nvSpPr>
            <p:cNvPr id="78"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0"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1"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2"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3"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4"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4"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5"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4" name="Group 23"/>
          <p:cNvGrpSpPr/>
          <p:nvPr/>
        </p:nvGrpSpPr>
        <p:grpSpPr>
          <a:xfrm>
            <a:off x="800144" y="1699589"/>
            <a:ext cx="3674476" cy="3470421"/>
            <a:chOff x="697883" y="1816768"/>
            <a:chExt cx="3674476" cy="3470421"/>
          </a:xfrm>
        </p:grpSpPr>
        <p:sp>
          <p:nvSpPr>
            <p:cNvPr id="25" name="Rectangle 24"/>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6"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Rectangle 26"/>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2" y="2349925"/>
            <a:ext cx="3501196" cy="2456442"/>
          </a:xfrm>
        </p:spPr>
        <p:txBody>
          <a:bodyPr/>
          <a:lstStyle>
            <a:lvl1pPr>
              <a:defRPr>
                <a:solidFill>
                  <a:srgbClr val="FFFEFF"/>
                </a:solidFill>
              </a:defRPr>
            </a:lvl1p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3/30/19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04672" y="320040"/>
            <a:ext cx="3657600" cy="320040"/>
          </a:xfrm>
        </p:spPr>
        <p:txBody>
          <a:bodyPr/>
          <a:lstStyle/>
          <a:p>
            <a:fld id="{48A87A34-81AB-432B-8DAE-1953F412C126}" type="datetimeFigureOut">
              <a:rPr lang="en-US" dirty="0"/>
              <a:t>3/30/19</a:t>
            </a:fld>
            <a:endParaRPr lang="en-US" dirty="0"/>
          </a:p>
        </p:txBody>
      </p:sp>
      <p:sp>
        <p:nvSpPr>
          <p:cNvPr id="3" name="Footer Placeholder 2"/>
          <p:cNvSpPr>
            <a:spLocks noGrp="1"/>
          </p:cNvSpPr>
          <p:nvPr>
            <p:ph type="ftr" sz="quarter" idx="11"/>
          </p:nvPr>
        </p:nvSpPr>
        <p:spPr>
          <a:xfrm>
            <a:off x="804672" y="6227064"/>
            <a:ext cx="10588752" cy="320040"/>
          </a:xfrm>
        </p:spPr>
        <p:txBody>
          <a:bodyPr/>
          <a:lstStyle/>
          <a:p>
            <a:endParaRPr lang="en-US" dirty="0"/>
          </a:p>
        </p:txBody>
      </p:sp>
      <p:sp>
        <p:nvSpPr>
          <p:cNvPr id="4" name="Slide Number Placeholder 3"/>
          <p:cNvSpPr>
            <a:spLocks noGrp="1"/>
          </p:cNvSpPr>
          <p:nvPr>
            <p:ph type="sldNum" sz="quarter" idx="12"/>
          </p:nvPr>
        </p:nvSpPr>
        <p:spPr>
          <a:xfrm>
            <a:off x="10469880" y="320040"/>
            <a:ext cx="914400" cy="320040"/>
          </a:xfrm>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74" name="Group 73"/>
          <p:cNvGrpSpPr/>
          <p:nvPr/>
        </p:nvGrpSpPr>
        <p:grpSpPr>
          <a:xfrm>
            <a:off x="-417513" y="0"/>
            <a:ext cx="12584114" cy="6853238"/>
            <a:chOff x="-417513" y="0"/>
            <a:chExt cx="12584114" cy="6853238"/>
          </a:xfrm>
        </p:grpSpPr>
        <p:sp>
          <p:nvSpPr>
            <p:cNvPr id="75"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6"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79"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0"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1"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2"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1" name="Group 20"/>
          <p:cNvGrpSpPr/>
          <p:nvPr/>
        </p:nvGrpSpPr>
        <p:grpSpPr>
          <a:xfrm>
            <a:off x="800144" y="1699589"/>
            <a:ext cx="3674476" cy="3470421"/>
            <a:chOff x="697883" y="1816768"/>
            <a:chExt cx="3674476" cy="3470421"/>
          </a:xfrm>
        </p:grpSpPr>
        <p:sp>
          <p:nvSpPr>
            <p:cNvPr id="22" name="Rectangle 21"/>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2"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3" name="Rectangle 32"/>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1" y="2352026"/>
            <a:ext cx="3501197" cy="1223298"/>
          </a:xfrm>
        </p:spPr>
        <p:txBody>
          <a:bodyPr bIns="0" anchor="b">
            <a:noAutofit/>
          </a:bodyPr>
          <a:lstStyle>
            <a:lvl1pPr algn="ctr">
              <a:defRPr sz="3200">
                <a:solidFill>
                  <a:srgbClr val="FFFEFF"/>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5109983" y="802809"/>
            <a:ext cx="6275035" cy="5249940"/>
          </a:xfrm>
        </p:spPr>
        <p:txBody>
          <a:bodyPr anchor="ct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88631" y="3580186"/>
            <a:ext cx="3501197" cy="1221164"/>
          </a:xfrm>
        </p:spPr>
        <p:txBody>
          <a:bodyPr/>
          <a:lstStyle>
            <a:lvl1pPr marL="0" indent="0" algn="ctr">
              <a:buNone/>
              <a:defRPr sz="1600">
                <a:solidFill>
                  <a:srgbClr val="FFFE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3/30/19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73" name="Group 72"/>
          <p:cNvGrpSpPr/>
          <p:nvPr/>
        </p:nvGrpSpPr>
        <p:grpSpPr>
          <a:xfrm>
            <a:off x="-329674" y="-59376"/>
            <a:ext cx="12515851" cy="6923798"/>
            <a:chOff x="-329674" y="-51881"/>
            <a:chExt cx="12515851" cy="6923798"/>
          </a:xfrm>
        </p:grpSpPr>
        <p:sp>
          <p:nvSpPr>
            <p:cNvPr id="81" name="Freeform 5"/>
            <p:cNvSpPr/>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6"/>
            <p:cNvSpPr/>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7"/>
            <p:cNvSpPr/>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4" name="Freeform 8"/>
            <p:cNvSpPr/>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9"/>
            <p:cNvSpPr/>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0"/>
            <p:cNvSpPr/>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1"/>
            <p:cNvSpPr/>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2"/>
            <p:cNvSpPr/>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3"/>
            <p:cNvSpPr/>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0" name="Freeform 14"/>
            <p:cNvSpPr/>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1" name="Freeform 15"/>
            <p:cNvSpPr/>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2" name="Freeform 16"/>
            <p:cNvSpPr/>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3" name="Freeform 17"/>
            <p:cNvSpPr/>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18"/>
            <p:cNvSpPr/>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19"/>
            <p:cNvSpPr/>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0"/>
            <p:cNvSpPr/>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21"/>
            <p:cNvSpPr/>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22"/>
            <p:cNvSpPr/>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9" name="Freeform 23"/>
            <p:cNvSpPr/>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76" name="Group 75"/>
          <p:cNvGrpSpPr/>
          <p:nvPr/>
        </p:nvGrpSpPr>
        <p:grpSpPr>
          <a:xfrm>
            <a:off x="805336" y="1698331"/>
            <a:ext cx="5941540" cy="3470421"/>
            <a:chOff x="805336" y="1698331"/>
            <a:chExt cx="5941540" cy="3470421"/>
          </a:xfrm>
        </p:grpSpPr>
        <p:sp>
          <p:nvSpPr>
            <p:cNvPr id="77" name="Rectangle 76"/>
            <p:cNvSpPr/>
            <p:nvPr/>
          </p:nvSpPr>
          <p:spPr>
            <a:xfrm>
              <a:off x="805336" y="1698331"/>
              <a:ext cx="5941540"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8" name="Isosceles Triangle 9"/>
            <p:cNvSpPr/>
            <p:nvPr/>
          </p:nvSpPr>
          <p:spPr>
            <a:xfrm rot="10800000">
              <a:off x="3618113" y="4896349"/>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9" name="Rectangle 78"/>
            <p:cNvSpPr/>
            <p:nvPr/>
          </p:nvSpPr>
          <p:spPr>
            <a:xfrm>
              <a:off x="805336" y="2274403"/>
              <a:ext cx="5941540"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3" name="Picture Placeholder 2"/>
          <p:cNvSpPr>
            <a:spLocks noGrp="1" noChangeAspect="1"/>
          </p:cNvSpPr>
          <p:nvPr>
            <p:ph type="pic" idx="1"/>
          </p:nvPr>
        </p:nvSpPr>
        <p:spPr>
          <a:xfrm>
            <a:off x="7543510" y="0"/>
            <a:ext cx="4648490" cy="6858000"/>
          </a:xfrm>
          <a:solidFill>
            <a:schemeClr val="bg1">
              <a:lumMod val="65000"/>
              <a:lumOff val="3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2" name="Title 1"/>
          <p:cNvSpPr>
            <a:spLocks noGrp="1"/>
          </p:cNvSpPr>
          <p:nvPr>
            <p:ph type="title"/>
          </p:nvPr>
        </p:nvSpPr>
        <p:spPr>
          <a:xfrm>
            <a:off x="885443" y="2360255"/>
            <a:ext cx="5776646" cy="1178032"/>
          </a:xfrm>
        </p:spPr>
        <p:txBody>
          <a:bodyPr bIns="0" anchor="b">
            <a:normAutofit/>
          </a:bodyPr>
          <a:lstStyle>
            <a:lvl1pPr>
              <a:defRPr sz="3600">
                <a:solidFill>
                  <a:srgbClr val="FFFEFF"/>
                </a:solidFill>
              </a:defRPr>
            </a:lvl1pPr>
          </a:lstStyle>
          <a:p>
            <a:r>
              <a:rPr lang="en-US" smtClean="0"/>
              <a:t>Click to edit Master title style</a:t>
            </a:r>
            <a:endParaRPr lang="en-US" dirty="0"/>
          </a:p>
        </p:txBody>
      </p:sp>
      <p:sp>
        <p:nvSpPr>
          <p:cNvPr id="4" name="Text Placeholder 3"/>
          <p:cNvSpPr>
            <a:spLocks noGrp="1"/>
          </p:cNvSpPr>
          <p:nvPr>
            <p:ph type="body" sz="half" idx="2"/>
          </p:nvPr>
        </p:nvSpPr>
        <p:spPr>
          <a:xfrm>
            <a:off x="885443" y="3545012"/>
            <a:ext cx="5776646" cy="1274198"/>
          </a:xfrm>
        </p:spPr>
        <p:txBody>
          <a:bodyPr>
            <a:normAutofit/>
          </a:bodyPr>
          <a:lstStyle>
            <a:lvl1pPr marL="0" indent="0" algn="ctr">
              <a:buNone/>
              <a:defRPr sz="1800">
                <a:solidFill>
                  <a:srgbClr val="FFFE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a:xfrm>
            <a:off x="804672" y="320040"/>
            <a:ext cx="3657600" cy="320040"/>
          </a:xfrm>
        </p:spPr>
        <p:txBody>
          <a:bodyPr/>
          <a:lstStyle/>
          <a:p>
            <a:fld id="{48A87A34-81AB-432B-8DAE-1953F412C126}" type="datetimeFigureOut">
              <a:rPr lang="en-US" dirty="0"/>
              <a:t>3/30/19</a:t>
            </a:fld>
            <a:endParaRPr lang="en-US" dirty="0"/>
          </a:p>
        </p:txBody>
      </p:sp>
      <p:sp>
        <p:nvSpPr>
          <p:cNvPr id="6" name="Footer Placeholder 5"/>
          <p:cNvSpPr>
            <a:spLocks noGrp="1"/>
          </p:cNvSpPr>
          <p:nvPr>
            <p:ph type="ftr" sz="quarter" idx="11"/>
          </p:nvPr>
        </p:nvSpPr>
        <p:spPr>
          <a:xfrm>
            <a:off x="804672" y="6227064"/>
            <a:ext cx="5942203" cy="320040"/>
          </a:xfrm>
        </p:spPr>
        <p:txBody>
          <a:bodyPr/>
          <a:lstStyle/>
          <a:p>
            <a:endParaRPr lang="en-US" dirty="0"/>
          </a:p>
        </p:txBody>
      </p:sp>
      <p:sp>
        <p:nvSpPr>
          <p:cNvPr id="7" name="Slide Number Placeholder 6"/>
          <p:cNvSpPr>
            <a:spLocks noGrp="1"/>
          </p:cNvSpPr>
          <p:nvPr>
            <p:ph type="sldNum" sz="quarter" idx="12"/>
          </p:nvPr>
        </p:nvSpPr>
        <p:spPr>
          <a:xfrm>
            <a:off x="5828377" y="320040"/>
            <a:ext cx="914400" cy="320040"/>
          </a:xfrm>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91161" y="2358391"/>
            <a:ext cx="3498667" cy="2456485"/>
          </a:xfrm>
          <a:prstGeom prst="rect">
            <a:avLst/>
          </a:prstGeom>
        </p:spPr>
        <p:txBody>
          <a:bodyPr vert="horz" lIns="228600" tIns="228600" rIns="228600" bIns="22860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5434982" y="794719"/>
            <a:ext cx="5950036" cy="5257090"/>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6</a:t>
            </a:r>
          </a:p>
          <a:p>
            <a:pPr lvl="6"/>
            <a:r>
              <a:rPr lang="en-US" dirty="0"/>
              <a:t>7</a:t>
            </a:r>
          </a:p>
          <a:p>
            <a:pPr lvl="7"/>
            <a:r>
              <a:rPr lang="en-US" dirty="0"/>
              <a:t>8</a:t>
            </a:r>
          </a:p>
          <a:p>
            <a:pPr lvl="8"/>
            <a:r>
              <a:rPr lang="en-US" dirty="0"/>
              <a:t>9</a:t>
            </a:r>
          </a:p>
        </p:txBody>
      </p:sp>
      <p:sp>
        <p:nvSpPr>
          <p:cNvPr id="4" name="Date Placeholder 3"/>
          <p:cNvSpPr>
            <a:spLocks noGrp="1"/>
          </p:cNvSpPr>
          <p:nvPr>
            <p:ph type="dt" sz="half" idx="2"/>
          </p:nvPr>
        </p:nvSpPr>
        <p:spPr>
          <a:xfrm>
            <a:off x="804672" y="320040"/>
            <a:ext cx="3657600" cy="320040"/>
          </a:xfrm>
          <a:prstGeom prst="rect">
            <a:avLst/>
          </a:prstGeom>
        </p:spPr>
        <p:txBody>
          <a:bodyPr vert="horz" lIns="91440" tIns="45720" rIns="91440" bIns="45720" rtlCol="0" anchor="ctr"/>
          <a:lstStyle>
            <a:lvl1pPr algn="l">
              <a:defRPr sz="1000">
                <a:solidFill>
                  <a:schemeClr val="tx1">
                    <a:tint val="75000"/>
                  </a:schemeClr>
                </a:solidFill>
              </a:defRPr>
            </a:lvl1pPr>
          </a:lstStyle>
          <a:p>
            <a:fld id="{48A87A34-81AB-432B-8DAE-1953F412C126}" type="datetimeFigureOut">
              <a:rPr lang="en-US" dirty="0"/>
              <a:pPr/>
              <a:t>3/30/19</a:t>
            </a:fld>
            <a:endParaRPr lang="en-US" dirty="0"/>
          </a:p>
        </p:txBody>
      </p:sp>
      <p:sp>
        <p:nvSpPr>
          <p:cNvPr id="5" name="Footer Placeholder 4"/>
          <p:cNvSpPr>
            <a:spLocks noGrp="1"/>
          </p:cNvSpPr>
          <p:nvPr>
            <p:ph type="ftr" sz="quarter" idx="3"/>
          </p:nvPr>
        </p:nvSpPr>
        <p:spPr>
          <a:xfrm>
            <a:off x="804672" y="6227064"/>
            <a:ext cx="10588752" cy="320040"/>
          </a:xfrm>
          <a:prstGeom prst="rect">
            <a:avLst/>
          </a:prstGeom>
        </p:spPr>
        <p:txBody>
          <a:bodyPr vert="horz" lIns="91440" tIns="45720" rIns="91440" bIns="45720" rtlCol="0" anchor="ctr"/>
          <a:lstStyle>
            <a:lvl1pPr algn="r">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469880" y="320040"/>
            <a:ext cx="914400" cy="320040"/>
          </a:xfrm>
          <a:prstGeom prst="rect">
            <a:avLst/>
          </a:prstGeom>
        </p:spPr>
        <p:txBody>
          <a:bodyPr vert="horz" lIns="91440" tIns="45720" rIns="91440" bIns="45720" rtlCol="0" anchor="ctr"/>
          <a:lstStyle>
            <a:lvl1pPr algn="r">
              <a:defRPr sz="1000">
                <a:solidFill>
                  <a:schemeClr val="tx1">
                    <a:tint val="75000"/>
                  </a:schemeClr>
                </a:solidFill>
              </a:defRPr>
            </a:lvl1pPr>
          </a:lstStyle>
          <a:p>
            <a:fld id="{6D22F896-40B5-4ADD-8801-0D06FADFA09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lnSpc>
          <a:spcPct val="85000"/>
        </a:lnSpc>
        <a:spcBef>
          <a:spcPct val="0"/>
        </a:spcBef>
        <a:buNone/>
        <a:defRPr sz="4000" b="0" i="0" kern="1200" cap="none" spc="-15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10000"/>
        <a:buFont typeface="Wingdings" panose="05000000000000000000" pitchFamily="2" charset="2"/>
        <a:buChar char="§"/>
        <a:defRPr sz="18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600" kern="120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4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tiff"/></Relationships>
</file>

<file path=ppt/slides/_rels/slide3.xml.rels><?xml version="1.0" encoding="UTF-8" standalone="yes"?>
<Relationships xmlns="http://schemas.openxmlformats.org/package/2006/relationships"><Relationship Id="rId3" Type="http://schemas.openxmlformats.org/officeDocument/2006/relationships/image" Target="../media/image3.tiff"/><Relationship Id="rId4" Type="http://schemas.openxmlformats.org/officeDocument/2006/relationships/image" Target="../media/image4.tiff"/><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Vacation Neighborhood Selection</a:t>
            </a:r>
            <a:endParaRPr lang="en-US" dirty="0"/>
          </a:p>
        </p:txBody>
      </p:sp>
      <p:sp>
        <p:nvSpPr>
          <p:cNvPr id="3" name="Subtitle 2"/>
          <p:cNvSpPr>
            <a:spLocks noGrp="1"/>
          </p:cNvSpPr>
          <p:nvPr>
            <p:ph type="subTitle" idx="1"/>
          </p:nvPr>
        </p:nvSpPr>
        <p:spPr/>
        <p:txBody>
          <a:bodyPr/>
          <a:lstStyle/>
          <a:p>
            <a:r>
              <a:rPr lang="en-US" dirty="0" smtClean="0"/>
              <a:t>Anna Keshabyan</a:t>
            </a:r>
          </a:p>
          <a:p>
            <a:r>
              <a:rPr lang="en-US" dirty="0" smtClean="0"/>
              <a:t>March 30, 2019</a:t>
            </a:r>
            <a:endParaRPr lang="en-US" dirty="0"/>
          </a:p>
        </p:txBody>
      </p:sp>
    </p:spTree>
    <p:extLst>
      <p:ext uri="{BB962C8B-B14F-4D97-AF65-F5344CB8AC3E}">
        <p14:creationId xmlns:p14="http://schemas.microsoft.com/office/powerpoint/2010/main" val="36708934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xmlns="" id="{E2366EBA-92FD-44AE-87A9-25E5135EB2C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6920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xmlns="" id="{B437F5FC-01F7-4EB4-81E7-C27D917E9554}"/>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xmlns="" id="{4B0CFF10-4805-4BFA-961B-1F60DAEB948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2" name="Freeform 6">
              <a:extLst>
                <a:ext uri="{FF2B5EF4-FFF2-40B4-BE49-F238E27FC236}">
                  <a16:creationId xmlns:a16="http://schemas.microsoft.com/office/drawing/2014/main" xmlns="" id="{BE054536-C03E-4857-B4AE-D687A58F9A9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xmlns="" id="{FE33E51C-23D8-43F5-98C4-A2ED2C4C99C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xmlns="" id="{89E18891-DEB2-4CFD-A907-2868B2A9105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xmlns="" id="{0002C1BB-DB60-4314-A2FC-203E54D94C7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xmlns="" id="{9B75BDFA-6D78-4FB1-9F21-5280855C49F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xmlns="" id="{0B632D6B-A327-41AB-BBCF-9A03AD2AB73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xmlns="" id="{F514BBC5-1736-4813-BECB-5A6B6738E58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xmlns="" id="{94A2C868-7AEC-4209-BFA3-7185B11D330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xmlns="" id="{FF56CB70-2B25-4695-ADC8-6092D0D1129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xmlns="" id="{BA411BEF-2182-4458-B9AF-1634B5C2316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xmlns="" id="{53F27E63-3F11-4C85-AC72-1EE8508C4C42}"/>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xmlns="" id="{68B589BA-F70F-4E0B-94B9-EEB83EDF3F2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xmlns="" id="{9D0B991D-CB0A-415F-8D77-A5565F66F0E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xmlns="" id="{701E99DE-74F0-41D1-BBF4-5A57053BB6C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xmlns="" id="{C02EE40A-8F17-4182-9495-9506463B794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xmlns="" id="{924210CA-0A35-4127-925F-D4084B7DC39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xmlns="" id="{DC13CEF1-DD2D-474C-B81C-820CEF3D9C3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xmlns="" id="{F889481A-8038-43E6-8EF1-A5F802CEDF1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xmlns="" id="{128BD14A-9093-4854-A73A-F666B2ED2D2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xmlns="" id="{22D884F4-76EC-4371-B903-E79CF191E30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useBgFill="1">
        <p:nvSpPr>
          <p:cNvPr id="33" name="Rectangle 32">
            <a:extLst>
              <a:ext uri="{FF2B5EF4-FFF2-40B4-BE49-F238E27FC236}">
                <a16:creationId xmlns:a16="http://schemas.microsoft.com/office/drawing/2014/main" xmlns="" id="{7C462C46-EFB7-4580-9921-DFC346FCC3C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23665" y="0"/>
            <a:ext cx="10268336" cy="68692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880485" y="841375"/>
            <a:ext cx="6230857" cy="1230570"/>
          </a:xfrm>
        </p:spPr>
        <p:txBody>
          <a:bodyPr anchor="t">
            <a:normAutofit/>
          </a:bodyPr>
          <a:lstStyle/>
          <a:p>
            <a:pPr algn="l"/>
            <a:r>
              <a:rPr lang="en-US" sz="3600">
                <a:solidFill>
                  <a:schemeClr val="accent1"/>
                </a:solidFill>
              </a:rPr>
              <a:t>Conclusions and Next Step</a:t>
            </a:r>
          </a:p>
        </p:txBody>
      </p:sp>
      <p:sp>
        <p:nvSpPr>
          <p:cNvPr id="35" name="Isosceles Triangle 34">
            <a:extLst>
              <a:ext uri="{FF2B5EF4-FFF2-40B4-BE49-F238E27FC236}">
                <a16:creationId xmlns:a16="http://schemas.microsoft.com/office/drawing/2014/main" xmlns="" id="{B8B918B4-AB10-4E3A-916E-A9625586EA4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797903" y="954813"/>
            <a:ext cx="300774" cy="259288"/>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3" name="Content Placeholder 2"/>
          <p:cNvSpPr>
            <a:spLocks noGrp="1"/>
          </p:cNvSpPr>
          <p:nvPr>
            <p:ph idx="1"/>
          </p:nvPr>
        </p:nvSpPr>
        <p:spPr>
          <a:xfrm>
            <a:off x="2880487" y="2249046"/>
            <a:ext cx="6123783" cy="3802762"/>
          </a:xfrm>
        </p:spPr>
        <p:txBody>
          <a:bodyPr anchor="t">
            <a:normAutofit/>
          </a:bodyPr>
          <a:lstStyle/>
          <a:p>
            <a:r>
              <a:rPr lang="en-US" sz="1600"/>
              <a:t>K-Means clustering was able to identify 4 unique groups of California neighborhoods</a:t>
            </a:r>
          </a:p>
          <a:p>
            <a:r>
              <a:rPr lang="en-US" sz="1600"/>
              <a:t>The results of the clustering were successfully used to develop a recommendation tool</a:t>
            </a:r>
          </a:p>
          <a:p>
            <a:r>
              <a:rPr lang="en-US" sz="1600"/>
              <a:t>Integrating linear regression into the recommendation tool allows to take into the account the rankings of the neighborhoods entered by the user</a:t>
            </a:r>
          </a:p>
          <a:p>
            <a:r>
              <a:rPr lang="en-US" sz="1600"/>
              <a:t>Next step would be developing a collaborative filtering model that would take in the rankings from multiple users and use those ranking to make more accurate recommendations</a:t>
            </a:r>
          </a:p>
        </p:txBody>
      </p:sp>
    </p:spTree>
    <p:extLst>
      <p:ext uri="{BB962C8B-B14F-4D97-AF65-F5344CB8AC3E}">
        <p14:creationId xmlns:p14="http://schemas.microsoft.com/office/powerpoint/2010/main" val="16621364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xmlns="" id="{7CC9829A-26F6-4595-8608-1A9F57DA750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xmlns="" id="{75343792-FB15-4868-8582-6FB07FD06552}"/>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2" name="Freeform 5">
              <a:extLst>
                <a:ext uri="{FF2B5EF4-FFF2-40B4-BE49-F238E27FC236}">
                  <a16:creationId xmlns:a16="http://schemas.microsoft.com/office/drawing/2014/main" xmlns="" id="{7CA8F4A2-D471-40D9-BE89-06C70ACF4BE9}"/>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val="1"/>
                </p:ext>
              </p:extLst>
            </p:nvPr>
          </p:nvSpPr>
          <p:spPr bwMode="auto">
            <a:xfrm>
              <a:off x="1306513" y="0"/>
              <a:ext cx="3862388" cy="6843713"/>
            </a:xfrm>
            <a:custGeom>
              <a:avLst/>
              <a:gdLst>
                <a:gd name="T0" fmla="*/ 813 w 813"/>
                <a:gd name="T1" fmla="*/ 0 h 1440"/>
                <a:gd name="T2" fmla="*/ 435 w 813"/>
                <a:gd name="T3" fmla="*/ 1440 h 1440"/>
              </a:gdLst>
              <a:ahLst/>
              <a:cxnLst>
                <a:cxn ang="0">
                  <a:pos x="T0" y="T1"/>
                </a:cxn>
                <a:cxn ang="0">
                  <a:pos x="T2" y="T3"/>
                </a:cxn>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Freeform 6">
              <a:extLst>
                <a:ext uri="{FF2B5EF4-FFF2-40B4-BE49-F238E27FC236}">
                  <a16:creationId xmlns:a16="http://schemas.microsoft.com/office/drawing/2014/main" xmlns="" id="{E43E1CEC-4E49-49E9-8548-8B05B637408A}"/>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val="1"/>
                </p:ext>
              </p:extLst>
            </p:nvPr>
          </p:nvSpPr>
          <p:spPr bwMode="auto">
            <a:xfrm>
              <a:off x="10626725" y="9525"/>
              <a:ext cx="1539875" cy="555625"/>
            </a:xfrm>
            <a:custGeom>
              <a:avLst/>
              <a:gdLst>
                <a:gd name="T0" fmla="*/ 324 w 324"/>
                <a:gd name="T1" fmla="*/ 117 h 117"/>
                <a:gd name="T2" fmla="*/ 0 w 324"/>
                <a:gd name="T3" fmla="*/ 0 h 117"/>
              </a:gdLst>
              <a:ahLst/>
              <a:cxnLst>
                <a:cxn ang="0">
                  <a:pos x="T0" y="T1"/>
                </a:cxn>
                <a:cxn ang="0">
                  <a:pos x="T2" y="T3"/>
                </a:cxn>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Freeform 7">
              <a:extLst>
                <a:ext uri="{FF2B5EF4-FFF2-40B4-BE49-F238E27FC236}">
                  <a16:creationId xmlns:a16="http://schemas.microsoft.com/office/drawing/2014/main" xmlns="" id="{B7F53ED1-039D-4BD7-A3E5-297729B9375F}"/>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val="1"/>
                </p:ext>
              </p:extLst>
            </p:nvPr>
          </p:nvSpPr>
          <p:spPr bwMode="auto">
            <a:xfrm>
              <a:off x="10247313" y="5013325"/>
              <a:ext cx="1919288" cy="1830388"/>
            </a:xfrm>
            <a:custGeom>
              <a:avLst/>
              <a:gdLst>
                <a:gd name="T0" fmla="*/ 0 w 404"/>
                <a:gd name="T1" fmla="*/ 385 h 385"/>
                <a:gd name="T2" fmla="*/ 404 w 404"/>
                <a:gd name="T3" fmla="*/ 0 h 385"/>
              </a:gdLst>
              <a:ahLst/>
              <a:cxnLst>
                <a:cxn ang="0">
                  <a:pos x="T0" y="T1"/>
                </a:cxn>
                <a:cxn ang="0">
                  <a:pos x="T2" y="T3"/>
                </a:cxn>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Freeform 8">
              <a:extLst>
                <a:ext uri="{FF2B5EF4-FFF2-40B4-BE49-F238E27FC236}">
                  <a16:creationId xmlns:a16="http://schemas.microsoft.com/office/drawing/2014/main" xmlns="" id="{A8487EB7-2469-4867-A80E-D9CD5B2303E8}"/>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val="1"/>
                </p:ext>
              </p:extLst>
            </p:nvPr>
          </p:nvSpPr>
          <p:spPr bwMode="auto">
            <a:xfrm>
              <a:off x="1120775" y="0"/>
              <a:ext cx="3676650" cy="6843713"/>
            </a:xfrm>
            <a:custGeom>
              <a:avLst/>
              <a:gdLst>
                <a:gd name="T0" fmla="*/ 774 w 774"/>
                <a:gd name="T1" fmla="*/ 0 h 1440"/>
                <a:gd name="T2" fmla="*/ 411 w 774"/>
                <a:gd name="T3" fmla="*/ 1440 h 1440"/>
              </a:gdLst>
              <a:ahLst/>
              <a:cxnLst>
                <a:cxn ang="0">
                  <a:pos x="T0" y="T1"/>
                </a:cxn>
                <a:cxn ang="0">
                  <a:pos x="T2" y="T3"/>
                </a:cxn>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Freeform 9">
              <a:extLst>
                <a:ext uri="{FF2B5EF4-FFF2-40B4-BE49-F238E27FC236}">
                  <a16:creationId xmlns:a16="http://schemas.microsoft.com/office/drawing/2014/main" xmlns="" id="{46143F0D-FDD9-4B87-911C-BBCFB8055C08}"/>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val="1"/>
                </p:ext>
              </p:extLst>
            </p:nvPr>
          </p:nvSpPr>
          <p:spPr bwMode="auto">
            <a:xfrm>
              <a:off x="11202988" y="9525"/>
              <a:ext cx="963613" cy="366713"/>
            </a:xfrm>
            <a:custGeom>
              <a:avLst/>
              <a:gdLst>
                <a:gd name="T0" fmla="*/ 203 w 203"/>
                <a:gd name="T1" fmla="*/ 77 h 77"/>
                <a:gd name="T2" fmla="*/ 0 w 203"/>
                <a:gd name="T3" fmla="*/ 0 h 77"/>
              </a:gdLst>
              <a:ahLst/>
              <a:cxnLst>
                <a:cxn ang="0">
                  <a:pos x="T0" y="T1"/>
                </a:cxn>
                <a:cxn ang="0">
                  <a:pos x="T2" y="T3"/>
                </a:cxn>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Freeform 10">
              <a:extLst>
                <a:ext uri="{FF2B5EF4-FFF2-40B4-BE49-F238E27FC236}">
                  <a16:creationId xmlns:a16="http://schemas.microsoft.com/office/drawing/2014/main" xmlns="" id="{2CFC98FE-A0AD-4DC3-A501-9F93E7F47302}"/>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val="1"/>
                </p:ext>
              </p:extLst>
            </p:nvPr>
          </p:nvSpPr>
          <p:spPr bwMode="auto">
            <a:xfrm>
              <a:off x="10494963" y="5275263"/>
              <a:ext cx="1666875" cy="1577975"/>
            </a:xfrm>
            <a:custGeom>
              <a:avLst/>
              <a:gdLst>
                <a:gd name="T0" fmla="*/ 0 w 351"/>
                <a:gd name="T1" fmla="*/ 332 h 332"/>
                <a:gd name="T2" fmla="*/ 351 w 351"/>
                <a:gd name="T3" fmla="*/ 0 h 332"/>
              </a:gdLst>
              <a:ahLst/>
              <a:cxnLst>
                <a:cxn ang="0">
                  <a:pos x="T0" y="T1"/>
                </a:cxn>
                <a:cxn ang="0">
                  <a:pos x="T2" y="T3"/>
                </a:cxn>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Freeform 11">
              <a:extLst>
                <a:ext uri="{FF2B5EF4-FFF2-40B4-BE49-F238E27FC236}">
                  <a16:creationId xmlns:a16="http://schemas.microsoft.com/office/drawing/2014/main" xmlns="" id="{9AF90DC1-0B6B-4A93-A014-09751AD4D335}"/>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val="1"/>
                </p:ext>
              </p:extLst>
            </p:nvPr>
          </p:nvSpPr>
          <p:spPr bwMode="auto">
            <a:xfrm>
              <a:off x="1001713" y="0"/>
              <a:ext cx="3621088" cy="6843713"/>
            </a:xfrm>
            <a:custGeom>
              <a:avLst/>
              <a:gdLst>
                <a:gd name="T0" fmla="*/ 762 w 762"/>
                <a:gd name="T1" fmla="*/ 0 h 1440"/>
                <a:gd name="T2" fmla="*/ 403 w 762"/>
                <a:gd name="T3" fmla="*/ 1440 h 1440"/>
              </a:gdLst>
              <a:ahLst/>
              <a:cxnLst>
                <a:cxn ang="0">
                  <a:pos x="T0" y="T1"/>
                </a:cxn>
                <a:cxn ang="0">
                  <a:pos x="T2" y="T3"/>
                </a:cxn>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Freeform 12">
              <a:extLst>
                <a:ext uri="{FF2B5EF4-FFF2-40B4-BE49-F238E27FC236}">
                  <a16:creationId xmlns:a16="http://schemas.microsoft.com/office/drawing/2014/main" xmlns="" id="{A2DFFBBE-16F4-4A5E-8934-167B73FFE05B}"/>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val="1"/>
                </p:ext>
              </p:extLst>
            </p:nvPr>
          </p:nvSpPr>
          <p:spPr bwMode="auto">
            <a:xfrm>
              <a:off x="11501438" y="9525"/>
              <a:ext cx="665163" cy="257175"/>
            </a:xfrm>
            <a:custGeom>
              <a:avLst/>
              <a:gdLst>
                <a:gd name="T0" fmla="*/ 140 w 140"/>
                <a:gd name="T1" fmla="*/ 54 h 54"/>
                <a:gd name="T2" fmla="*/ 0 w 140"/>
                <a:gd name="T3" fmla="*/ 0 h 54"/>
              </a:gdLst>
              <a:ahLst/>
              <a:cxnLst>
                <a:cxn ang="0">
                  <a:pos x="T0" y="T1"/>
                </a:cxn>
                <a:cxn ang="0">
                  <a:pos x="T2" y="T3"/>
                </a:cxn>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Freeform 13">
              <a:extLst>
                <a:ext uri="{FF2B5EF4-FFF2-40B4-BE49-F238E27FC236}">
                  <a16:creationId xmlns:a16="http://schemas.microsoft.com/office/drawing/2014/main" xmlns="" id="{A5E67C3A-5087-485D-96E5-21B8644E3DFF}"/>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val="1"/>
                </p:ext>
              </p:extLst>
            </p:nvPr>
          </p:nvSpPr>
          <p:spPr bwMode="auto">
            <a:xfrm>
              <a:off x="10641013" y="5408613"/>
              <a:ext cx="1525588" cy="1435100"/>
            </a:xfrm>
            <a:custGeom>
              <a:avLst/>
              <a:gdLst>
                <a:gd name="T0" fmla="*/ 0 w 321"/>
                <a:gd name="T1" fmla="*/ 302 h 302"/>
                <a:gd name="T2" fmla="*/ 321 w 321"/>
                <a:gd name="T3" fmla="*/ 0 h 302"/>
              </a:gdLst>
              <a:ahLst/>
              <a:cxnLst>
                <a:cxn ang="0">
                  <a:pos x="T0" y="T1"/>
                </a:cxn>
                <a:cxn ang="0">
                  <a:pos x="T2" y="T3"/>
                </a:cxn>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Freeform 14">
              <a:extLst>
                <a:ext uri="{FF2B5EF4-FFF2-40B4-BE49-F238E27FC236}">
                  <a16:creationId xmlns:a16="http://schemas.microsoft.com/office/drawing/2014/main" xmlns="" id="{73EB781F-58BE-4B7A-B99B-B318ADFCCB65}"/>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val="1"/>
                </p:ext>
              </p:extLst>
            </p:nvPr>
          </p:nvSpPr>
          <p:spPr bwMode="auto">
            <a:xfrm>
              <a:off x="1001713" y="0"/>
              <a:ext cx="3244850" cy="6843713"/>
            </a:xfrm>
            <a:custGeom>
              <a:avLst/>
              <a:gdLst>
                <a:gd name="T0" fmla="*/ 683 w 683"/>
                <a:gd name="T1" fmla="*/ 0 h 1440"/>
                <a:gd name="T2" fmla="*/ 355 w 683"/>
                <a:gd name="T3" fmla="*/ 1440 h 1440"/>
              </a:gdLst>
              <a:ahLst/>
              <a:cxnLst>
                <a:cxn ang="0">
                  <a:pos x="T0" y="T1"/>
                </a:cxn>
                <a:cxn ang="0">
                  <a:pos x="T2" y="T3"/>
                </a:cxn>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Freeform 15">
              <a:extLst>
                <a:ext uri="{FF2B5EF4-FFF2-40B4-BE49-F238E27FC236}">
                  <a16:creationId xmlns:a16="http://schemas.microsoft.com/office/drawing/2014/main" xmlns="" id="{539F2F29-AFA9-4E0B-A2E1-685BA3BB016F}"/>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val="1"/>
                </p:ext>
              </p:extLst>
            </p:nvPr>
          </p:nvSpPr>
          <p:spPr bwMode="auto">
            <a:xfrm>
              <a:off x="10802938" y="5518150"/>
              <a:ext cx="1363663" cy="1325563"/>
            </a:xfrm>
            <a:custGeom>
              <a:avLst/>
              <a:gdLst>
                <a:gd name="T0" fmla="*/ 0 w 287"/>
                <a:gd name="T1" fmla="*/ 279 h 279"/>
                <a:gd name="T2" fmla="*/ 287 w 287"/>
                <a:gd name="T3" fmla="*/ 0 h 279"/>
              </a:gdLst>
              <a:ahLst/>
              <a:cxnLst>
                <a:cxn ang="0">
                  <a:pos x="T0" y="T1"/>
                </a:cxn>
                <a:cxn ang="0">
                  <a:pos x="T2" y="T3"/>
                </a:cxn>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Freeform 16">
              <a:extLst>
                <a:ext uri="{FF2B5EF4-FFF2-40B4-BE49-F238E27FC236}">
                  <a16:creationId xmlns:a16="http://schemas.microsoft.com/office/drawing/2014/main" xmlns="" id="{43647B4C-97BD-4193-A694-A8175A54A120}"/>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val="1"/>
                </p:ext>
              </p:extLst>
            </p:nvPr>
          </p:nvSpPr>
          <p:spPr bwMode="auto">
            <a:xfrm>
              <a:off x="889000" y="0"/>
              <a:ext cx="3230563" cy="6843713"/>
            </a:xfrm>
            <a:custGeom>
              <a:avLst/>
              <a:gdLst>
                <a:gd name="T0" fmla="*/ 680 w 680"/>
                <a:gd name="T1" fmla="*/ 0 h 1440"/>
                <a:gd name="T2" fmla="*/ 337 w 680"/>
                <a:gd name="T3" fmla="*/ 1440 h 1440"/>
              </a:gdLst>
              <a:ahLst/>
              <a:cxnLst>
                <a:cxn ang="0">
                  <a:pos x="T0" y="T1"/>
                </a:cxn>
                <a:cxn ang="0">
                  <a:pos x="T2" y="T3"/>
                </a:cxn>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Freeform 17">
              <a:extLst>
                <a:ext uri="{FF2B5EF4-FFF2-40B4-BE49-F238E27FC236}">
                  <a16:creationId xmlns:a16="http://schemas.microsoft.com/office/drawing/2014/main" xmlns="" id="{06780C14-905F-45FA-A058-1B4832451963}"/>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val="1"/>
                </p:ext>
              </p:extLst>
            </p:nvPr>
          </p:nvSpPr>
          <p:spPr bwMode="auto">
            <a:xfrm>
              <a:off x="10979150" y="5694363"/>
              <a:ext cx="1187450" cy="1149350"/>
            </a:xfrm>
            <a:custGeom>
              <a:avLst/>
              <a:gdLst>
                <a:gd name="T0" fmla="*/ 0 w 250"/>
                <a:gd name="T1" fmla="*/ 242 h 242"/>
                <a:gd name="T2" fmla="*/ 250 w 250"/>
                <a:gd name="T3" fmla="*/ 0 h 242"/>
              </a:gdLst>
              <a:ahLst/>
              <a:cxnLst>
                <a:cxn ang="0">
                  <a:pos x="T0" y="T1"/>
                </a:cxn>
                <a:cxn ang="0">
                  <a:pos x="T2" y="T3"/>
                </a:cxn>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Freeform 18">
              <a:extLst>
                <a:ext uri="{FF2B5EF4-FFF2-40B4-BE49-F238E27FC236}">
                  <a16:creationId xmlns:a16="http://schemas.microsoft.com/office/drawing/2014/main" xmlns="" id="{5C09B360-91DE-4815-B792-78F1DDAB6413}"/>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val="1"/>
                </p:ext>
              </p:extLst>
            </p:nvPr>
          </p:nvSpPr>
          <p:spPr bwMode="auto">
            <a:xfrm>
              <a:off x="484188" y="0"/>
              <a:ext cx="3421063" cy="6843713"/>
            </a:xfrm>
            <a:custGeom>
              <a:avLst/>
              <a:gdLst>
                <a:gd name="T0" fmla="*/ 720 w 720"/>
                <a:gd name="T1" fmla="*/ 0 h 1440"/>
                <a:gd name="T2" fmla="*/ 362 w 720"/>
                <a:gd name="T3" fmla="*/ 1440 h 1440"/>
              </a:gdLst>
              <a:ahLst/>
              <a:cxnLst>
                <a:cxn ang="0">
                  <a:pos x="T0" y="T1"/>
                </a:cxn>
                <a:cxn ang="0">
                  <a:pos x="T2" y="T3"/>
                </a:cxn>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Freeform 19">
              <a:extLst>
                <a:ext uri="{FF2B5EF4-FFF2-40B4-BE49-F238E27FC236}">
                  <a16:creationId xmlns:a16="http://schemas.microsoft.com/office/drawing/2014/main" xmlns="" id="{32364EA9-C91C-4187-AEA7-3E676F04E149}"/>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val="1"/>
                </p:ext>
              </p:extLst>
            </p:nvPr>
          </p:nvSpPr>
          <p:spPr bwMode="auto">
            <a:xfrm>
              <a:off x="11287125" y="6049963"/>
              <a:ext cx="879475" cy="793750"/>
            </a:xfrm>
            <a:custGeom>
              <a:avLst/>
              <a:gdLst>
                <a:gd name="T0" fmla="*/ 0 w 185"/>
                <a:gd name="T1" fmla="*/ 167 h 167"/>
                <a:gd name="T2" fmla="*/ 185 w 185"/>
                <a:gd name="T3" fmla="*/ 0 h 167"/>
              </a:gdLst>
              <a:ahLst/>
              <a:cxnLst>
                <a:cxn ang="0">
                  <a:pos x="T0" y="T1"/>
                </a:cxn>
                <a:cxn ang="0">
                  <a:pos x="T2" y="T3"/>
                </a:cxn>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Freeform 20">
              <a:extLst>
                <a:ext uri="{FF2B5EF4-FFF2-40B4-BE49-F238E27FC236}">
                  <a16:creationId xmlns:a16="http://schemas.microsoft.com/office/drawing/2014/main" xmlns="" id="{807D3A95-0DDF-4B14-AD7D-3C5465533F3C}"/>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val="1"/>
                </p:ext>
              </p:extLst>
            </p:nvPr>
          </p:nvSpPr>
          <p:spPr bwMode="auto">
            <a:xfrm>
              <a:off x="598488" y="0"/>
              <a:ext cx="2717800" cy="6843713"/>
            </a:xfrm>
            <a:custGeom>
              <a:avLst/>
              <a:gdLst>
                <a:gd name="T0" fmla="*/ 572 w 572"/>
                <a:gd name="T1" fmla="*/ 0 h 1440"/>
                <a:gd name="T2" fmla="*/ 164 w 572"/>
                <a:gd name="T3" fmla="*/ 1440 h 1440"/>
              </a:gdLst>
              <a:ahLst/>
              <a:cxnLst>
                <a:cxn ang="0">
                  <a:pos x="T0" y="T1"/>
                </a:cxn>
                <a:cxn ang="0">
                  <a:pos x="T2" y="T3"/>
                </a:cxn>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Freeform 21">
              <a:extLst>
                <a:ext uri="{FF2B5EF4-FFF2-40B4-BE49-F238E27FC236}">
                  <a16:creationId xmlns:a16="http://schemas.microsoft.com/office/drawing/2014/main" xmlns="" id="{18B7A11B-83DF-4C00-836D-1BB371B3BB1F}"/>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val="1"/>
                </p:ext>
              </p:extLst>
            </p:nvPr>
          </p:nvSpPr>
          <p:spPr bwMode="auto">
            <a:xfrm>
              <a:off x="261938" y="0"/>
              <a:ext cx="2944813" cy="6843713"/>
            </a:xfrm>
            <a:custGeom>
              <a:avLst/>
              <a:gdLst>
                <a:gd name="T0" fmla="*/ 620 w 620"/>
                <a:gd name="T1" fmla="*/ 0 h 1440"/>
                <a:gd name="T2" fmla="*/ 186 w 620"/>
                <a:gd name="T3" fmla="*/ 1440 h 1440"/>
              </a:gdLst>
              <a:ahLst/>
              <a:cxnLst>
                <a:cxn ang="0">
                  <a:pos x="T0" y="T1"/>
                </a:cxn>
                <a:cxn ang="0">
                  <a:pos x="T2" y="T3"/>
                </a:cxn>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Freeform 22">
              <a:extLst>
                <a:ext uri="{FF2B5EF4-FFF2-40B4-BE49-F238E27FC236}">
                  <a16:creationId xmlns:a16="http://schemas.microsoft.com/office/drawing/2014/main" xmlns="" id="{3478F3A2-7617-467C-9F1C-0024CC840421}"/>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val="1"/>
                </p:ext>
              </p:extLst>
            </p:nvPr>
          </p:nvSpPr>
          <p:spPr bwMode="auto">
            <a:xfrm>
              <a:off x="-417513" y="0"/>
              <a:ext cx="2403475" cy="6843713"/>
            </a:xfrm>
            <a:custGeom>
              <a:avLst/>
              <a:gdLst>
                <a:gd name="T0" fmla="*/ 506 w 506"/>
                <a:gd name="T1" fmla="*/ 0 h 1440"/>
                <a:gd name="T2" fmla="*/ 171 w 506"/>
                <a:gd name="T3" fmla="*/ 1440 h 1440"/>
              </a:gdLst>
              <a:ahLst/>
              <a:cxnLst>
                <a:cxn ang="0">
                  <a:pos x="T0" y="T1"/>
                </a:cxn>
                <a:cxn ang="0">
                  <a:pos x="T2" y="T3"/>
                </a:cxn>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Freeform 23">
              <a:extLst>
                <a:ext uri="{FF2B5EF4-FFF2-40B4-BE49-F238E27FC236}">
                  <a16:creationId xmlns:a16="http://schemas.microsoft.com/office/drawing/2014/main" xmlns="" id="{9110FCBA-0E4F-4C72-A148-BA0CC4D7EC5D}"/>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val="1"/>
                </p:ext>
              </p:extLst>
            </p:nvPr>
          </p:nvSpPr>
          <p:spPr bwMode="auto">
            <a:xfrm>
              <a:off x="14288" y="9525"/>
              <a:ext cx="1771650" cy="3198813"/>
            </a:xfrm>
            <a:custGeom>
              <a:avLst/>
              <a:gdLst>
                <a:gd name="T0" fmla="*/ 373 w 373"/>
                <a:gd name="T1" fmla="*/ 0 h 673"/>
                <a:gd name="T2" fmla="*/ 0 w 373"/>
                <a:gd name="T3" fmla="*/ 673 h 673"/>
              </a:gdLst>
              <a:ahLst/>
              <a:cxnLst>
                <a:cxn ang="0">
                  <a:pos x="T0" y="T1"/>
                </a:cxn>
                <a:cxn ang="0">
                  <a:pos x="T2" y="T3"/>
                </a:cxn>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Freeform 24">
              <a:extLst>
                <a:ext uri="{FF2B5EF4-FFF2-40B4-BE49-F238E27FC236}">
                  <a16:creationId xmlns:a16="http://schemas.microsoft.com/office/drawing/2014/main" xmlns="" id="{5F9AC703-6A55-44D2-A2D0-4C80B2C31CEB}"/>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val="1"/>
                </p:ext>
              </p:extLst>
            </p:nvPr>
          </p:nvSpPr>
          <p:spPr bwMode="auto">
            <a:xfrm>
              <a:off x="4763" y="6016625"/>
              <a:ext cx="214313" cy="827088"/>
            </a:xfrm>
            <a:custGeom>
              <a:avLst/>
              <a:gdLst>
                <a:gd name="T0" fmla="*/ 0 w 45"/>
                <a:gd name="T1" fmla="*/ 0 h 174"/>
                <a:gd name="T2" fmla="*/ 45 w 45"/>
                <a:gd name="T3" fmla="*/ 174 h 174"/>
              </a:gdLst>
              <a:ahLst/>
              <a:cxnLst>
                <a:cxn ang="0">
                  <a:pos x="T0" y="T1"/>
                </a:cxn>
                <a:cxn ang="0">
                  <a:pos x="T2" y="T3"/>
                </a:cxn>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Freeform 25">
              <a:extLst>
                <a:ext uri="{FF2B5EF4-FFF2-40B4-BE49-F238E27FC236}">
                  <a16:creationId xmlns:a16="http://schemas.microsoft.com/office/drawing/2014/main" xmlns="" id="{A950B910-1A21-48FB-9E68-E71923756AD3}"/>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val="1"/>
                </p:ext>
              </p:extLst>
            </p:nvPr>
          </p:nvSpPr>
          <p:spPr bwMode="auto">
            <a:xfrm>
              <a:off x="14288" y="0"/>
              <a:ext cx="1562100" cy="2228850"/>
            </a:xfrm>
            <a:custGeom>
              <a:avLst/>
              <a:gdLst>
                <a:gd name="T0" fmla="*/ 329 w 329"/>
                <a:gd name="T1" fmla="*/ 0 h 469"/>
                <a:gd name="T2" fmla="*/ 0 w 329"/>
                <a:gd name="T3" fmla="*/ 469 h 469"/>
              </a:gdLst>
              <a:ahLst/>
              <a:cxnLst>
                <a:cxn ang="0">
                  <a:pos x="T0" y="T1"/>
                </a:cxn>
                <a:cxn ang="0">
                  <a:pos x="T2" y="T3"/>
                </a:cxn>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34" name="Group 33">
            <a:extLst>
              <a:ext uri="{FF2B5EF4-FFF2-40B4-BE49-F238E27FC236}">
                <a16:creationId xmlns:a16="http://schemas.microsoft.com/office/drawing/2014/main" xmlns="" id="{F594A2EF-2FF2-48A2-91C9-02790030750B}"/>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00144" y="1699589"/>
            <a:ext cx="3674476" cy="3470421"/>
            <a:chOff x="697883" y="1816768"/>
            <a:chExt cx="3674476" cy="3470421"/>
          </a:xfrm>
        </p:grpSpPr>
        <p:sp>
          <p:nvSpPr>
            <p:cNvPr id="35" name="Rectangle 34">
              <a:extLst>
                <a:ext uri="{FF2B5EF4-FFF2-40B4-BE49-F238E27FC236}">
                  <a16:creationId xmlns:a16="http://schemas.microsoft.com/office/drawing/2014/main" xmlns="" id="{40F210D1-1084-4A86-8697-6421DF5C8CE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Isosceles Triangle 22">
              <a:extLst>
                <a:ext uri="{FF2B5EF4-FFF2-40B4-BE49-F238E27FC236}">
                  <a16:creationId xmlns:a16="http://schemas.microsoft.com/office/drawing/2014/main" xmlns="" id="{40B25474-8A86-43C1-B77B-EA2994CB460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xmlns="" id="{3ACEAD7B-B41B-4FE1-AD76-97F79C2C2CC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p:cNvSpPr>
            <a:spLocks noGrp="1"/>
          </p:cNvSpPr>
          <p:nvPr>
            <p:ph type="title"/>
          </p:nvPr>
        </p:nvSpPr>
        <p:spPr>
          <a:xfrm>
            <a:off x="888631" y="2358391"/>
            <a:ext cx="3498979" cy="2453676"/>
          </a:xfrm>
        </p:spPr>
        <p:txBody>
          <a:bodyPr>
            <a:normAutofit/>
          </a:bodyPr>
          <a:lstStyle/>
          <a:p>
            <a:r>
              <a:rPr lang="en-US" dirty="0"/>
              <a:t>Background</a:t>
            </a:r>
          </a:p>
        </p:txBody>
      </p:sp>
      <p:pic>
        <p:nvPicPr>
          <p:cNvPr id="4" name="Picture 3"/>
          <p:cNvPicPr>
            <a:picLocks noChangeAspect="1"/>
          </p:cNvPicPr>
          <p:nvPr/>
        </p:nvPicPr>
        <p:blipFill rotWithShape="1">
          <a:blip r:embed="rId2"/>
          <a:srcRect r="-1" b="195"/>
          <a:stretch/>
        </p:blipFill>
        <p:spPr>
          <a:xfrm>
            <a:off x="5115908" y="804036"/>
            <a:ext cx="6274561" cy="2977469"/>
          </a:xfrm>
          <a:prstGeom prst="rect">
            <a:avLst/>
          </a:prstGeom>
          <a:ln w="9525">
            <a:solidFill>
              <a:schemeClr val="tx1">
                <a:alpha val="20000"/>
              </a:schemeClr>
            </a:solidFill>
          </a:ln>
        </p:spPr>
      </p:pic>
      <p:sp>
        <p:nvSpPr>
          <p:cNvPr id="3" name="Content Placeholder 2"/>
          <p:cNvSpPr>
            <a:spLocks noGrp="1"/>
          </p:cNvSpPr>
          <p:nvPr>
            <p:ph idx="1"/>
          </p:nvPr>
        </p:nvSpPr>
        <p:spPr>
          <a:xfrm>
            <a:off x="5118447" y="4267830"/>
            <a:ext cx="6281873" cy="1783977"/>
          </a:xfrm>
        </p:spPr>
        <p:txBody>
          <a:bodyPr>
            <a:normAutofit/>
          </a:bodyPr>
          <a:lstStyle/>
          <a:p>
            <a:pPr>
              <a:lnSpc>
                <a:spcPct val="110000"/>
              </a:lnSpc>
            </a:pPr>
            <a:r>
              <a:rPr lang="en-US" sz="1300" dirty="0"/>
              <a:t>While travelling has become much easier and more affordable over the past decade, planning a vacation can still be hard</a:t>
            </a:r>
          </a:p>
          <a:p>
            <a:pPr>
              <a:lnSpc>
                <a:spcPct val="110000"/>
              </a:lnSpc>
            </a:pPr>
            <a:r>
              <a:rPr lang="en-US" sz="1300" dirty="0"/>
              <a:t>For those who are planning vacation on their own, selecting the right neighborhood to stay at during vacation can be extremely important</a:t>
            </a:r>
          </a:p>
          <a:p>
            <a:pPr>
              <a:lnSpc>
                <a:spcPct val="110000"/>
              </a:lnSpc>
            </a:pPr>
            <a:r>
              <a:rPr lang="en-US" sz="1300" dirty="0"/>
              <a:t>For this project, I developed a tool that can help travelers save some time when looking for the best neighborhood to stay in during their vacation</a:t>
            </a:r>
          </a:p>
        </p:txBody>
      </p:sp>
    </p:spTree>
    <p:extLst>
      <p:ext uri="{BB962C8B-B14F-4D97-AF65-F5344CB8AC3E}">
        <p14:creationId xmlns:p14="http://schemas.microsoft.com/office/powerpoint/2010/main" val="184806161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5" name="Rectangle 44">
            <a:extLst>
              <a:ext uri="{FF2B5EF4-FFF2-40B4-BE49-F238E27FC236}">
                <a16:creationId xmlns:a16="http://schemas.microsoft.com/office/drawing/2014/main" xmlns="" id="{9E33438F-5E81-463E-98DF-2C0B9FC83DE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7" name="Group 46">
            <a:extLst>
              <a:ext uri="{FF2B5EF4-FFF2-40B4-BE49-F238E27FC236}">
                <a16:creationId xmlns:a16="http://schemas.microsoft.com/office/drawing/2014/main" xmlns="" id="{5B6698C3-AF7B-471D-BD31-DFA449F06D9E}"/>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48" name="Freeform 5">
              <a:extLst>
                <a:ext uri="{FF2B5EF4-FFF2-40B4-BE49-F238E27FC236}">
                  <a16:creationId xmlns:a16="http://schemas.microsoft.com/office/drawing/2014/main" xmlns="" id="{0AE4D449-1B6D-4D45-8937-F7808FA792A8}"/>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val="1"/>
                </p:ext>
              </p:extLst>
            </p:nvPr>
          </p:nvSpPr>
          <p:spPr bwMode="auto">
            <a:xfrm>
              <a:off x="1306513" y="0"/>
              <a:ext cx="3862388" cy="6843713"/>
            </a:xfrm>
            <a:custGeom>
              <a:avLst/>
              <a:gdLst>
                <a:gd name="T0" fmla="*/ 813 w 813"/>
                <a:gd name="T1" fmla="*/ 0 h 1440"/>
                <a:gd name="T2" fmla="*/ 435 w 813"/>
                <a:gd name="T3" fmla="*/ 1440 h 1440"/>
              </a:gdLst>
              <a:ahLst/>
              <a:cxnLst>
                <a:cxn ang="0">
                  <a:pos x="T0" y="T1"/>
                </a:cxn>
                <a:cxn ang="0">
                  <a:pos x="T2" y="T3"/>
                </a:cxn>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 name="Freeform 6">
              <a:extLst>
                <a:ext uri="{FF2B5EF4-FFF2-40B4-BE49-F238E27FC236}">
                  <a16:creationId xmlns:a16="http://schemas.microsoft.com/office/drawing/2014/main" xmlns="" id="{3515F2C3-EB08-4CCD-9EAD-3BFD58AC4F3F}"/>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val="1"/>
                </p:ext>
              </p:extLst>
            </p:nvPr>
          </p:nvSpPr>
          <p:spPr bwMode="auto">
            <a:xfrm>
              <a:off x="10626725" y="9525"/>
              <a:ext cx="1539875" cy="555625"/>
            </a:xfrm>
            <a:custGeom>
              <a:avLst/>
              <a:gdLst>
                <a:gd name="T0" fmla="*/ 324 w 324"/>
                <a:gd name="T1" fmla="*/ 117 h 117"/>
                <a:gd name="T2" fmla="*/ 0 w 324"/>
                <a:gd name="T3" fmla="*/ 0 h 117"/>
              </a:gdLst>
              <a:ahLst/>
              <a:cxnLst>
                <a:cxn ang="0">
                  <a:pos x="T0" y="T1"/>
                </a:cxn>
                <a:cxn ang="0">
                  <a:pos x="T2" y="T3"/>
                </a:cxn>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 name="Freeform 7">
              <a:extLst>
                <a:ext uri="{FF2B5EF4-FFF2-40B4-BE49-F238E27FC236}">
                  <a16:creationId xmlns:a16="http://schemas.microsoft.com/office/drawing/2014/main" xmlns="" id="{3D5EA0EE-14E9-4DE8-A792-A7A7274AA953}"/>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val="1"/>
                </p:ext>
              </p:extLst>
            </p:nvPr>
          </p:nvSpPr>
          <p:spPr bwMode="auto">
            <a:xfrm>
              <a:off x="10247313" y="5013325"/>
              <a:ext cx="1919288" cy="1830388"/>
            </a:xfrm>
            <a:custGeom>
              <a:avLst/>
              <a:gdLst>
                <a:gd name="T0" fmla="*/ 0 w 404"/>
                <a:gd name="T1" fmla="*/ 385 h 385"/>
                <a:gd name="T2" fmla="*/ 404 w 404"/>
                <a:gd name="T3" fmla="*/ 0 h 385"/>
              </a:gdLst>
              <a:ahLst/>
              <a:cxnLst>
                <a:cxn ang="0">
                  <a:pos x="T0" y="T1"/>
                </a:cxn>
                <a:cxn ang="0">
                  <a:pos x="T2" y="T3"/>
                </a:cxn>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 name="Freeform 8">
              <a:extLst>
                <a:ext uri="{FF2B5EF4-FFF2-40B4-BE49-F238E27FC236}">
                  <a16:creationId xmlns:a16="http://schemas.microsoft.com/office/drawing/2014/main" xmlns="" id="{EC9CF95C-7F2C-4190-8CCA-CD755B7300F2}"/>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val="1"/>
                </p:ext>
              </p:extLst>
            </p:nvPr>
          </p:nvSpPr>
          <p:spPr bwMode="auto">
            <a:xfrm>
              <a:off x="1120775" y="0"/>
              <a:ext cx="3676650" cy="6843713"/>
            </a:xfrm>
            <a:custGeom>
              <a:avLst/>
              <a:gdLst>
                <a:gd name="T0" fmla="*/ 774 w 774"/>
                <a:gd name="T1" fmla="*/ 0 h 1440"/>
                <a:gd name="T2" fmla="*/ 411 w 774"/>
                <a:gd name="T3" fmla="*/ 1440 h 1440"/>
              </a:gdLst>
              <a:ahLst/>
              <a:cxnLst>
                <a:cxn ang="0">
                  <a:pos x="T0" y="T1"/>
                </a:cxn>
                <a:cxn ang="0">
                  <a:pos x="T2" y="T3"/>
                </a:cxn>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 name="Freeform 9">
              <a:extLst>
                <a:ext uri="{FF2B5EF4-FFF2-40B4-BE49-F238E27FC236}">
                  <a16:creationId xmlns:a16="http://schemas.microsoft.com/office/drawing/2014/main" xmlns="" id="{8209569D-FC59-4649-975E-8B89D64B1B45}"/>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val="1"/>
                </p:ext>
              </p:extLst>
            </p:nvPr>
          </p:nvSpPr>
          <p:spPr bwMode="auto">
            <a:xfrm>
              <a:off x="11202988" y="9525"/>
              <a:ext cx="963613" cy="366713"/>
            </a:xfrm>
            <a:custGeom>
              <a:avLst/>
              <a:gdLst>
                <a:gd name="T0" fmla="*/ 203 w 203"/>
                <a:gd name="T1" fmla="*/ 77 h 77"/>
                <a:gd name="T2" fmla="*/ 0 w 203"/>
                <a:gd name="T3" fmla="*/ 0 h 77"/>
              </a:gdLst>
              <a:ahLst/>
              <a:cxnLst>
                <a:cxn ang="0">
                  <a:pos x="T0" y="T1"/>
                </a:cxn>
                <a:cxn ang="0">
                  <a:pos x="T2" y="T3"/>
                </a:cxn>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 name="Freeform 10">
              <a:extLst>
                <a:ext uri="{FF2B5EF4-FFF2-40B4-BE49-F238E27FC236}">
                  <a16:creationId xmlns:a16="http://schemas.microsoft.com/office/drawing/2014/main" xmlns="" id="{3463EF27-01AC-4E44-B98C-6134394A175F}"/>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val="1"/>
                </p:ext>
              </p:extLst>
            </p:nvPr>
          </p:nvSpPr>
          <p:spPr bwMode="auto">
            <a:xfrm>
              <a:off x="10494963" y="5275263"/>
              <a:ext cx="1666875" cy="1577975"/>
            </a:xfrm>
            <a:custGeom>
              <a:avLst/>
              <a:gdLst>
                <a:gd name="T0" fmla="*/ 0 w 351"/>
                <a:gd name="T1" fmla="*/ 332 h 332"/>
                <a:gd name="T2" fmla="*/ 351 w 351"/>
                <a:gd name="T3" fmla="*/ 0 h 332"/>
              </a:gdLst>
              <a:ahLst/>
              <a:cxnLst>
                <a:cxn ang="0">
                  <a:pos x="T0" y="T1"/>
                </a:cxn>
                <a:cxn ang="0">
                  <a:pos x="T2" y="T3"/>
                </a:cxn>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 name="Freeform 11">
              <a:extLst>
                <a:ext uri="{FF2B5EF4-FFF2-40B4-BE49-F238E27FC236}">
                  <a16:creationId xmlns:a16="http://schemas.microsoft.com/office/drawing/2014/main" xmlns="" id="{4F55D42E-F754-4EDB-8EDD-6BDD5AE4AB5B}"/>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val="1"/>
                </p:ext>
              </p:extLst>
            </p:nvPr>
          </p:nvSpPr>
          <p:spPr bwMode="auto">
            <a:xfrm>
              <a:off x="1001713" y="0"/>
              <a:ext cx="3621088" cy="6843713"/>
            </a:xfrm>
            <a:custGeom>
              <a:avLst/>
              <a:gdLst>
                <a:gd name="T0" fmla="*/ 762 w 762"/>
                <a:gd name="T1" fmla="*/ 0 h 1440"/>
                <a:gd name="T2" fmla="*/ 403 w 762"/>
                <a:gd name="T3" fmla="*/ 1440 h 1440"/>
              </a:gdLst>
              <a:ahLst/>
              <a:cxnLst>
                <a:cxn ang="0">
                  <a:pos x="T0" y="T1"/>
                </a:cxn>
                <a:cxn ang="0">
                  <a:pos x="T2" y="T3"/>
                </a:cxn>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 name="Freeform 12">
              <a:extLst>
                <a:ext uri="{FF2B5EF4-FFF2-40B4-BE49-F238E27FC236}">
                  <a16:creationId xmlns:a16="http://schemas.microsoft.com/office/drawing/2014/main" xmlns="" id="{6D4188DC-73EF-44AE-9A87-DF7CB133C324}"/>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val="1"/>
                </p:ext>
              </p:extLst>
            </p:nvPr>
          </p:nvSpPr>
          <p:spPr bwMode="auto">
            <a:xfrm>
              <a:off x="11501438" y="9525"/>
              <a:ext cx="665163" cy="257175"/>
            </a:xfrm>
            <a:custGeom>
              <a:avLst/>
              <a:gdLst>
                <a:gd name="T0" fmla="*/ 140 w 140"/>
                <a:gd name="T1" fmla="*/ 54 h 54"/>
                <a:gd name="T2" fmla="*/ 0 w 140"/>
                <a:gd name="T3" fmla="*/ 0 h 54"/>
              </a:gdLst>
              <a:ahLst/>
              <a:cxnLst>
                <a:cxn ang="0">
                  <a:pos x="T0" y="T1"/>
                </a:cxn>
                <a:cxn ang="0">
                  <a:pos x="T2" y="T3"/>
                </a:cxn>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 name="Freeform 13">
              <a:extLst>
                <a:ext uri="{FF2B5EF4-FFF2-40B4-BE49-F238E27FC236}">
                  <a16:creationId xmlns:a16="http://schemas.microsoft.com/office/drawing/2014/main" xmlns="" id="{2EB7085E-37F8-4AC2-9459-F18D46D09C5B}"/>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val="1"/>
                </p:ext>
              </p:extLst>
            </p:nvPr>
          </p:nvSpPr>
          <p:spPr bwMode="auto">
            <a:xfrm>
              <a:off x="10641013" y="5408613"/>
              <a:ext cx="1525588" cy="1435100"/>
            </a:xfrm>
            <a:custGeom>
              <a:avLst/>
              <a:gdLst>
                <a:gd name="T0" fmla="*/ 0 w 321"/>
                <a:gd name="T1" fmla="*/ 302 h 302"/>
                <a:gd name="T2" fmla="*/ 321 w 321"/>
                <a:gd name="T3" fmla="*/ 0 h 302"/>
              </a:gdLst>
              <a:ahLst/>
              <a:cxnLst>
                <a:cxn ang="0">
                  <a:pos x="T0" y="T1"/>
                </a:cxn>
                <a:cxn ang="0">
                  <a:pos x="T2" y="T3"/>
                </a:cxn>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 name="Freeform 14">
              <a:extLst>
                <a:ext uri="{FF2B5EF4-FFF2-40B4-BE49-F238E27FC236}">
                  <a16:creationId xmlns:a16="http://schemas.microsoft.com/office/drawing/2014/main" xmlns="" id="{B014B03A-8E5D-4556-A848-FDD59E6954AB}"/>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val="1"/>
                </p:ext>
              </p:extLst>
            </p:nvPr>
          </p:nvSpPr>
          <p:spPr bwMode="auto">
            <a:xfrm>
              <a:off x="1001713" y="0"/>
              <a:ext cx="3244850" cy="6843713"/>
            </a:xfrm>
            <a:custGeom>
              <a:avLst/>
              <a:gdLst>
                <a:gd name="T0" fmla="*/ 683 w 683"/>
                <a:gd name="T1" fmla="*/ 0 h 1440"/>
                <a:gd name="T2" fmla="*/ 355 w 683"/>
                <a:gd name="T3" fmla="*/ 1440 h 1440"/>
              </a:gdLst>
              <a:ahLst/>
              <a:cxnLst>
                <a:cxn ang="0">
                  <a:pos x="T0" y="T1"/>
                </a:cxn>
                <a:cxn ang="0">
                  <a:pos x="T2" y="T3"/>
                </a:cxn>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 name="Freeform 15">
              <a:extLst>
                <a:ext uri="{FF2B5EF4-FFF2-40B4-BE49-F238E27FC236}">
                  <a16:creationId xmlns:a16="http://schemas.microsoft.com/office/drawing/2014/main" xmlns="" id="{4273F73C-B21F-4C6E-9028-E053FC50B0F0}"/>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val="1"/>
                </p:ext>
              </p:extLst>
            </p:nvPr>
          </p:nvSpPr>
          <p:spPr bwMode="auto">
            <a:xfrm>
              <a:off x="10802938" y="5518150"/>
              <a:ext cx="1363663" cy="1325563"/>
            </a:xfrm>
            <a:custGeom>
              <a:avLst/>
              <a:gdLst>
                <a:gd name="T0" fmla="*/ 0 w 287"/>
                <a:gd name="T1" fmla="*/ 279 h 279"/>
                <a:gd name="T2" fmla="*/ 287 w 287"/>
                <a:gd name="T3" fmla="*/ 0 h 279"/>
              </a:gdLst>
              <a:ahLst/>
              <a:cxnLst>
                <a:cxn ang="0">
                  <a:pos x="T0" y="T1"/>
                </a:cxn>
                <a:cxn ang="0">
                  <a:pos x="T2" y="T3"/>
                </a:cxn>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 name="Freeform 16">
              <a:extLst>
                <a:ext uri="{FF2B5EF4-FFF2-40B4-BE49-F238E27FC236}">
                  <a16:creationId xmlns:a16="http://schemas.microsoft.com/office/drawing/2014/main" xmlns="" id="{33385EED-736B-4F0E-B755-C50CDD00467D}"/>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val="1"/>
                </p:ext>
              </p:extLst>
            </p:nvPr>
          </p:nvSpPr>
          <p:spPr bwMode="auto">
            <a:xfrm>
              <a:off x="889000" y="0"/>
              <a:ext cx="3230563" cy="6843713"/>
            </a:xfrm>
            <a:custGeom>
              <a:avLst/>
              <a:gdLst>
                <a:gd name="T0" fmla="*/ 680 w 680"/>
                <a:gd name="T1" fmla="*/ 0 h 1440"/>
                <a:gd name="T2" fmla="*/ 337 w 680"/>
                <a:gd name="T3" fmla="*/ 1440 h 1440"/>
              </a:gdLst>
              <a:ahLst/>
              <a:cxnLst>
                <a:cxn ang="0">
                  <a:pos x="T0" y="T1"/>
                </a:cxn>
                <a:cxn ang="0">
                  <a:pos x="T2" y="T3"/>
                </a:cxn>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 name="Freeform 17">
              <a:extLst>
                <a:ext uri="{FF2B5EF4-FFF2-40B4-BE49-F238E27FC236}">
                  <a16:creationId xmlns:a16="http://schemas.microsoft.com/office/drawing/2014/main" xmlns="" id="{20C84D58-AEF3-427B-AB32-79258A15E907}"/>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val="1"/>
                </p:ext>
              </p:extLst>
            </p:nvPr>
          </p:nvSpPr>
          <p:spPr bwMode="auto">
            <a:xfrm>
              <a:off x="10979150" y="5694363"/>
              <a:ext cx="1187450" cy="1149350"/>
            </a:xfrm>
            <a:custGeom>
              <a:avLst/>
              <a:gdLst>
                <a:gd name="T0" fmla="*/ 0 w 250"/>
                <a:gd name="T1" fmla="*/ 242 h 242"/>
                <a:gd name="T2" fmla="*/ 250 w 250"/>
                <a:gd name="T3" fmla="*/ 0 h 242"/>
              </a:gdLst>
              <a:ahLst/>
              <a:cxnLst>
                <a:cxn ang="0">
                  <a:pos x="T0" y="T1"/>
                </a:cxn>
                <a:cxn ang="0">
                  <a:pos x="T2" y="T3"/>
                </a:cxn>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 name="Freeform 18">
              <a:extLst>
                <a:ext uri="{FF2B5EF4-FFF2-40B4-BE49-F238E27FC236}">
                  <a16:creationId xmlns:a16="http://schemas.microsoft.com/office/drawing/2014/main" xmlns="" id="{8349E609-0C92-4F91-89B1-5C94C9251BC5}"/>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val="1"/>
                </p:ext>
              </p:extLst>
            </p:nvPr>
          </p:nvSpPr>
          <p:spPr bwMode="auto">
            <a:xfrm>
              <a:off x="484188" y="0"/>
              <a:ext cx="3421063" cy="6843713"/>
            </a:xfrm>
            <a:custGeom>
              <a:avLst/>
              <a:gdLst>
                <a:gd name="T0" fmla="*/ 720 w 720"/>
                <a:gd name="T1" fmla="*/ 0 h 1440"/>
                <a:gd name="T2" fmla="*/ 362 w 720"/>
                <a:gd name="T3" fmla="*/ 1440 h 1440"/>
              </a:gdLst>
              <a:ahLst/>
              <a:cxnLst>
                <a:cxn ang="0">
                  <a:pos x="T0" y="T1"/>
                </a:cxn>
                <a:cxn ang="0">
                  <a:pos x="T2" y="T3"/>
                </a:cxn>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2" name="Freeform 19">
              <a:extLst>
                <a:ext uri="{FF2B5EF4-FFF2-40B4-BE49-F238E27FC236}">
                  <a16:creationId xmlns:a16="http://schemas.microsoft.com/office/drawing/2014/main" xmlns="" id="{9F4BEC74-0C2A-4036-83A0-E11E5A0E66AC}"/>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val="1"/>
                </p:ext>
              </p:extLst>
            </p:nvPr>
          </p:nvSpPr>
          <p:spPr bwMode="auto">
            <a:xfrm>
              <a:off x="11287125" y="6049963"/>
              <a:ext cx="879475" cy="793750"/>
            </a:xfrm>
            <a:custGeom>
              <a:avLst/>
              <a:gdLst>
                <a:gd name="T0" fmla="*/ 0 w 185"/>
                <a:gd name="T1" fmla="*/ 167 h 167"/>
                <a:gd name="T2" fmla="*/ 185 w 185"/>
                <a:gd name="T3" fmla="*/ 0 h 167"/>
              </a:gdLst>
              <a:ahLst/>
              <a:cxnLst>
                <a:cxn ang="0">
                  <a:pos x="T0" y="T1"/>
                </a:cxn>
                <a:cxn ang="0">
                  <a:pos x="T2" y="T3"/>
                </a:cxn>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3" name="Freeform 20">
              <a:extLst>
                <a:ext uri="{FF2B5EF4-FFF2-40B4-BE49-F238E27FC236}">
                  <a16:creationId xmlns:a16="http://schemas.microsoft.com/office/drawing/2014/main" xmlns="" id="{66BDD5B6-43ED-40BD-B824-3E5599254908}"/>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val="1"/>
                </p:ext>
              </p:extLst>
            </p:nvPr>
          </p:nvSpPr>
          <p:spPr bwMode="auto">
            <a:xfrm>
              <a:off x="598488" y="0"/>
              <a:ext cx="2717800" cy="6843713"/>
            </a:xfrm>
            <a:custGeom>
              <a:avLst/>
              <a:gdLst>
                <a:gd name="T0" fmla="*/ 572 w 572"/>
                <a:gd name="T1" fmla="*/ 0 h 1440"/>
                <a:gd name="T2" fmla="*/ 164 w 572"/>
                <a:gd name="T3" fmla="*/ 1440 h 1440"/>
              </a:gdLst>
              <a:ahLst/>
              <a:cxnLst>
                <a:cxn ang="0">
                  <a:pos x="T0" y="T1"/>
                </a:cxn>
                <a:cxn ang="0">
                  <a:pos x="T2" y="T3"/>
                </a:cxn>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4" name="Freeform 21">
              <a:extLst>
                <a:ext uri="{FF2B5EF4-FFF2-40B4-BE49-F238E27FC236}">
                  <a16:creationId xmlns:a16="http://schemas.microsoft.com/office/drawing/2014/main" xmlns="" id="{4BEE8984-3002-430C-BAA3-07B5A9E44DE3}"/>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val="1"/>
                </p:ext>
              </p:extLst>
            </p:nvPr>
          </p:nvSpPr>
          <p:spPr bwMode="auto">
            <a:xfrm>
              <a:off x="261938" y="0"/>
              <a:ext cx="2944813" cy="6843713"/>
            </a:xfrm>
            <a:custGeom>
              <a:avLst/>
              <a:gdLst>
                <a:gd name="T0" fmla="*/ 620 w 620"/>
                <a:gd name="T1" fmla="*/ 0 h 1440"/>
                <a:gd name="T2" fmla="*/ 186 w 620"/>
                <a:gd name="T3" fmla="*/ 1440 h 1440"/>
              </a:gdLst>
              <a:ahLst/>
              <a:cxnLst>
                <a:cxn ang="0">
                  <a:pos x="T0" y="T1"/>
                </a:cxn>
                <a:cxn ang="0">
                  <a:pos x="T2" y="T3"/>
                </a:cxn>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5" name="Freeform 22">
              <a:extLst>
                <a:ext uri="{FF2B5EF4-FFF2-40B4-BE49-F238E27FC236}">
                  <a16:creationId xmlns:a16="http://schemas.microsoft.com/office/drawing/2014/main" xmlns="" id="{ECDED835-8808-4547-B671-A4B1456931EF}"/>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val="1"/>
                </p:ext>
              </p:extLst>
            </p:nvPr>
          </p:nvSpPr>
          <p:spPr bwMode="auto">
            <a:xfrm>
              <a:off x="-417513" y="0"/>
              <a:ext cx="2403475" cy="6843713"/>
            </a:xfrm>
            <a:custGeom>
              <a:avLst/>
              <a:gdLst>
                <a:gd name="T0" fmla="*/ 506 w 506"/>
                <a:gd name="T1" fmla="*/ 0 h 1440"/>
                <a:gd name="T2" fmla="*/ 171 w 506"/>
                <a:gd name="T3" fmla="*/ 1440 h 1440"/>
              </a:gdLst>
              <a:ahLst/>
              <a:cxnLst>
                <a:cxn ang="0">
                  <a:pos x="T0" y="T1"/>
                </a:cxn>
                <a:cxn ang="0">
                  <a:pos x="T2" y="T3"/>
                </a:cxn>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6" name="Freeform 23">
              <a:extLst>
                <a:ext uri="{FF2B5EF4-FFF2-40B4-BE49-F238E27FC236}">
                  <a16:creationId xmlns:a16="http://schemas.microsoft.com/office/drawing/2014/main" xmlns="" id="{6945339E-DF1D-402A-B895-C3D5A7B6A3E4}"/>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val="1"/>
                </p:ext>
              </p:extLst>
            </p:nvPr>
          </p:nvSpPr>
          <p:spPr bwMode="auto">
            <a:xfrm>
              <a:off x="14288" y="9525"/>
              <a:ext cx="1771650" cy="3198813"/>
            </a:xfrm>
            <a:custGeom>
              <a:avLst/>
              <a:gdLst>
                <a:gd name="T0" fmla="*/ 373 w 373"/>
                <a:gd name="T1" fmla="*/ 0 h 673"/>
                <a:gd name="T2" fmla="*/ 0 w 373"/>
                <a:gd name="T3" fmla="*/ 673 h 673"/>
              </a:gdLst>
              <a:ahLst/>
              <a:cxnLst>
                <a:cxn ang="0">
                  <a:pos x="T0" y="T1"/>
                </a:cxn>
                <a:cxn ang="0">
                  <a:pos x="T2" y="T3"/>
                </a:cxn>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7" name="Freeform 24">
              <a:extLst>
                <a:ext uri="{FF2B5EF4-FFF2-40B4-BE49-F238E27FC236}">
                  <a16:creationId xmlns:a16="http://schemas.microsoft.com/office/drawing/2014/main" xmlns="" id="{E9A8615A-6F1F-4407-AF1F-543B0F7937D8}"/>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val="1"/>
                </p:ext>
              </p:extLst>
            </p:nvPr>
          </p:nvSpPr>
          <p:spPr bwMode="auto">
            <a:xfrm>
              <a:off x="4763" y="6016625"/>
              <a:ext cx="214313" cy="827088"/>
            </a:xfrm>
            <a:custGeom>
              <a:avLst/>
              <a:gdLst>
                <a:gd name="T0" fmla="*/ 0 w 45"/>
                <a:gd name="T1" fmla="*/ 0 h 174"/>
                <a:gd name="T2" fmla="*/ 45 w 45"/>
                <a:gd name="T3" fmla="*/ 174 h 174"/>
              </a:gdLst>
              <a:ahLst/>
              <a:cxnLst>
                <a:cxn ang="0">
                  <a:pos x="T0" y="T1"/>
                </a:cxn>
                <a:cxn ang="0">
                  <a:pos x="T2" y="T3"/>
                </a:cxn>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8" name="Freeform 25">
              <a:extLst>
                <a:ext uri="{FF2B5EF4-FFF2-40B4-BE49-F238E27FC236}">
                  <a16:creationId xmlns:a16="http://schemas.microsoft.com/office/drawing/2014/main" xmlns="" id="{0901BB97-6793-45AF-8544-6A1F1D4161D0}"/>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val="1"/>
                </p:ext>
              </p:extLst>
            </p:nvPr>
          </p:nvSpPr>
          <p:spPr bwMode="auto">
            <a:xfrm>
              <a:off x="14288" y="0"/>
              <a:ext cx="1562100" cy="2228850"/>
            </a:xfrm>
            <a:custGeom>
              <a:avLst/>
              <a:gdLst>
                <a:gd name="T0" fmla="*/ 329 w 329"/>
                <a:gd name="T1" fmla="*/ 0 h 469"/>
                <a:gd name="T2" fmla="*/ 0 w 329"/>
                <a:gd name="T3" fmla="*/ 469 h 469"/>
              </a:gdLst>
              <a:ahLst/>
              <a:cxnLst>
                <a:cxn ang="0">
                  <a:pos x="T0" y="T1"/>
                </a:cxn>
                <a:cxn ang="0">
                  <a:pos x="T2" y="T3"/>
                </a:cxn>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70" name="Rectangle 69">
            <a:extLst>
              <a:ext uri="{FF2B5EF4-FFF2-40B4-BE49-F238E27FC236}">
                <a16:creationId xmlns:a16="http://schemas.microsoft.com/office/drawing/2014/main" xmlns="" id="{3F3FAF1D-1278-4A37-ABCF-337384CA2B5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1683" y="1047102"/>
            <a:ext cx="4484074"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a:extLst>
              <a:ext uri="{FF2B5EF4-FFF2-40B4-BE49-F238E27FC236}">
                <a16:creationId xmlns:a16="http://schemas.microsoft.com/office/drawing/2014/main" xmlns="" id="{C81E68E0-B98F-44E8-B1A7-A7631A3D708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9296" y="0"/>
            <a:ext cx="6101060" cy="6858000"/>
          </a:xfrm>
          <a:prstGeom prst="rect">
            <a:avLst/>
          </a:prstGeom>
          <a:solidFill>
            <a:schemeClr val="bg1"/>
          </a:solidFill>
          <a:ln w="9525">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pic>
        <p:nvPicPr>
          <p:cNvPr id="6" name="Picture 5"/>
          <p:cNvPicPr>
            <a:picLocks noChangeAspect="1"/>
          </p:cNvPicPr>
          <p:nvPr/>
        </p:nvPicPr>
        <p:blipFill rotWithShape="1">
          <a:blip r:embed="rId2"/>
          <a:srcRect l="20869" r="19945" b="2"/>
          <a:stretch/>
        </p:blipFill>
        <p:spPr>
          <a:xfrm>
            <a:off x="6406160" y="348569"/>
            <a:ext cx="2570734" cy="2888358"/>
          </a:xfrm>
          <a:prstGeom prst="rect">
            <a:avLst/>
          </a:prstGeom>
          <a:ln>
            <a:solidFill>
              <a:schemeClr val="bg1"/>
            </a:solidFill>
          </a:ln>
        </p:spPr>
      </p:pic>
      <p:pic>
        <p:nvPicPr>
          <p:cNvPr id="4" name="Picture 3"/>
          <p:cNvPicPr>
            <a:picLocks noChangeAspect="1"/>
          </p:cNvPicPr>
          <p:nvPr/>
        </p:nvPicPr>
        <p:blipFill rotWithShape="1">
          <a:blip r:embed="rId3"/>
          <a:srcRect l="5482" r="39114"/>
          <a:stretch/>
        </p:blipFill>
        <p:spPr>
          <a:xfrm>
            <a:off x="9298272" y="347648"/>
            <a:ext cx="2572349" cy="2890201"/>
          </a:xfrm>
          <a:prstGeom prst="rect">
            <a:avLst/>
          </a:prstGeom>
          <a:ln>
            <a:solidFill>
              <a:schemeClr val="bg1"/>
            </a:solidFill>
          </a:ln>
        </p:spPr>
      </p:pic>
      <p:sp>
        <p:nvSpPr>
          <p:cNvPr id="74" name="Isosceles Triangle 22">
            <a:extLst>
              <a:ext uri="{FF2B5EF4-FFF2-40B4-BE49-F238E27FC236}">
                <a16:creationId xmlns:a16="http://schemas.microsoft.com/office/drawing/2014/main" xmlns="" id="{7AFDCCA6-0059-4AD6-A4C5-2EC02B8777C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875727" y="5546507"/>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xmlns="" id="{CD36CCAC-B11A-45AC-AD69-53AB301EC7E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1682" y="1634393"/>
            <a:ext cx="4483251" cy="391730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73978" y="1718735"/>
            <a:ext cx="4318879" cy="1072378"/>
          </a:xfrm>
        </p:spPr>
        <p:txBody>
          <a:bodyPr anchor="ctr">
            <a:normAutofit/>
          </a:bodyPr>
          <a:lstStyle/>
          <a:p>
            <a:r>
              <a:rPr lang="en-US" sz="3600"/>
              <a:t>Project Scope</a:t>
            </a:r>
          </a:p>
        </p:txBody>
      </p:sp>
      <p:sp>
        <p:nvSpPr>
          <p:cNvPr id="3" name="Content Placeholder 2"/>
          <p:cNvSpPr>
            <a:spLocks noGrp="1"/>
          </p:cNvSpPr>
          <p:nvPr>
            <p:ph idx="1"/>
          </p:nvPr>
        </p:nvSpPr>
        <p:spPr>
          <a:xfrm>
            <a:off x="873102" y="2789239"/>
            <a:ext cx="4319535" cy="2683606"/>
          </a:xfrm>
        </p:spPr>
        <p:txBody>
          <a:bodyPr>
            <a:normAutofit/>
          </a:bodyPr>
          <a:lstStyle/>
          <a:p>
            <a:r>
              <a:rPr lang="en-US" sz="1600">
                <a:solidFill>
                  <a:srgbClr val="FFFFFE"/>
                </a:solidFill>
              </a:rPr>
              <a:t>To simplify the task, I used data about neighborhoods in 3 Californian cities: San Francisco, Los Angeles and San Diego</a:t>
            </a:r>
          </a:p>
          <a:p>
            <a:endParaRPr lang="en-US" sz="1600">
              <a:solidFill>
                <a:srgbClr val="FFFFFE"/>
              </a:solidFill>
            </a:endParaRPr>
          </a:p>
        </p:txBody>
      </p:sp>
      <p:pic>
        <p:nvPicPr>
          <p:cNvPr id="5" name="Picture 4"/>
          <p:cNvPicPr>
            <a:picLocks noChangeAspect="1"/>
          </p:cNvPicPr>
          <p:nvPr/>
        </p:nvPicPr>
        <p:blipFill rotWithShape="1">
          <a:blip r:embed="rId4"/>
          <a:srcRect l="18237" r="5792"/>
          <a:stretch/>
        </p:blipFill>
        <p:spPr>
          <a:xfrm>
            <a:off x="6515091" y="3587191"/>
            <a:ext cx="5251114" cy="2954879"/>
          </a:xfrm>
          <a:prstGeom prst="rect">
            <a:avLst/>
          </a:prstGeom>
          <a:ln>
            <a:solidFill>
              <a:schemeClr val="bg1"/>
            </a:solidFill>
          </a:ln>
        </p:spPr>
      </p:pic>
    </p:spTree>
    <p:extLst>
      <p:ext uri="{BB962C8B-B14F-4D97-AF65-F5344CB8AC3E}">
        <p14:creationId xmlns:p14="http://schemas.microsoft.com/office/powerpoint/2010/main" val="274385038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0" name="Rectangle 39">
            <a:extLst>
              <a:ext uri="{FF2B5EF4-FFF2-40B4-BE49-F238E27FC236}">
                <a16:creationId xmlns:a16="http://schemas.microsoft.com/office/drawing/2014/main" xmlns="" id="{F3C5918A-1DC5-4CF3-AA27-00AA3088AA9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Freeform: Shape 41">
            <a:extLst>
              <a:ext uri="{FF2B5EF4-FFF2-40B4-BE49-F238E27FC236}">
                <a16:creationId xmlns:a16="http://schemas.microsoft.com/office/drawing/2014/main" xmlns="" id="{B786683A-6FD6-4BF7-B3B0-DC397677391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274788" y="-15796"/>
            <a:ext cx="7911916" cy="6889592"/>
          </a:xfrm>
          <a:custGeom>
            <a:avLst/>
            <a:gdLst>
              <a:gd name="connsiteX0" fmla="*/ 1144064 w 7911916"/>
              <a:gd name="connsiteY0" fmla="*/ 0 h 6889592"/>
              <a:gd name="connsiteX1" fmla="*/ 7911916 w 7911916"/>
              <a:gd name="connsiteY1" fmla="*/ 0 h 6889592"/>
              <a:gd name="connsiteX2" fmla="*/ 7911916 w 7911916"/>
              <a:gd name="connsiteY2" fmla="*/ 6889592 h 6889592"/>
              <a:gd name="connsiteX3" fmla="*/ 1282780 w 7911916"/>
              <a:gd name="connsiteY3" fmla="*/ 6889592 h 6889592"/>
              <a:gd name="connsiteX4" fmla="*/ 1021588 w 7911916"/>
              <a:gd name="connsiteY4" fmla="*/ 6461391 h 6889592"/>
              <a:gd name="connsiteX5" fmla="*/ 841264 w 7911916"/>
              <a:gd name="connsiteY5" fmla="*/ 370936 h 6889592"/>
              <a:gd name="connsiteX6" fmla="*/ 1119707 w 7911916"/>
              <a:gd name="connsiteY6" fmla="*/ 26053 h 6889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911916" h="6889592">
                <a:moveTo>
                  <a:pt x="1144064" y="0"/>
                </a:moveTo>
                <a:lnTo>
                  <a:pt x="7911916" y="0"/>
                </a:lnTo>
                <a:lnTo>
                  <a:pt x="7911916" y="6889592"/>
                </a:lnTo>
                <a:lnTo>
                  <a:pt x="1282780" y="6889592"/>
                </a:lnTo>
                <a:lnTo>
                  <a:pt x="1021588" y="6461391"/>
                </a:lnTo>
                <a:cubicBezTo>
                  <a:pt x="-73086" y="4533675"/>
                  <a:pt x="-509682" y="2192905"/>
                  <a:pt x="841264" y="370936"/>
                </a:cubicBezTo>
                <a:cubicBezTo>
                  <a:pt x="928899" y="253509"/>
                  <a:pt x="1021859" y="138477"/>
                  <a:pt x="1119707" y="26053"/>
                </a:cubicBezTo>
                <a:close/>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4" name="Freeform: Shape 43">
            <a:extLst>
              <a:ext uri="{FF2B5EF4-FFF2-40B4-BE49-F238E27FC236}">
                <a16:creationId xmlns:a16="http://schemas.microsoft.com/office/drawing/2014/main" xmlns="" id="{05169E50-59FB-4AEE-B61D-44A882A4CD2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249750" y="-6726"/>
            <a:ext cx="5931659" cy="6871452"/>
          </a:xfrm>
          <a:custGeom>
            <a:avLst/>
            <a:gdLst>
              <a:gd name="connsiteX0" fmla="*/ 2429503 w 5931659"/>
              <a:gd name="connsiteY0" fmla="*/ 0 h 6871452"/>
              <a:gd name="connsiteX1" fmla="*/ 5931659 w 5931659"/>
              <a:gd name="connsiteY1" fmla="*/ 0 h 6871452"/>
              <a:gd name="connsiteX2" fmla="*/ 5931659 w 5931659"/>
              <a:gd name="connsiteY2" fmla="*/ 6871452 h 6871452"/>
              <a:gd name="connsiteX3" fmla="*/ 1302090 w 5931659"/>
              <a:gd name="connsiteY3" fmla="*/ 6871452 h 6871452"/>
              <a:gd name="connsiteX4" fmla="*/ 1257860 w 5931659"/>
              <a:gd name="connsiteY4" fmla="*/ 6820098 h 6871452"/>
              <a:gd name="connsiteX5" fmla="*/ 456609 w 5931659"/>
              <a:gd name="connsiteY5" fmla="*/ 1965059 h 6871452"/>
              <a:gd name="connsiteX6" fmla="*/ 2356353 w 5931659"/>
              <a:gd name="connsiteY6" fmla="*/ 42030 h 6871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31659" h="6871452">
                <a:moveTo>
                  <a:pt x="2429503" y="0"/>
                </a:moveTo>
                <a:lnTo>
                  <a:pt x="5931659" y="0"/>
                </a:lnTo>
                <a:lnTo>
                  <a:pt x="5931659" y="6871452"/>
                </a:lnTo>
                <a:lnTo>
                  <a:pt x="1302090" y="6871452"/>
                </a:lnTo>
                <a:lnTo>
                  <a:pt x="1257860" y="6820098"/>
                </a:lnTo>
                <a:cubicBezTo>
                  <a:pt x="121068" y="5395213"/>
                  <a:pt x="-469022" y="3541076"/>
                  <a:pt x="456609" y="1965059"/>
                </a:cubicBezTo>
                <a:cubicBezTo>
                  <a:pt x="919425" y="1178905"/>
                  <a:pt x="1583566" y="524859"/>
                  <a:pt x="2356353" y="42030"/>
                </a:cubicBezTo>
                <a:close/>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6" name="Freeform: Shape 45">
            <a:extLst>
              <a:ext uri="{FF2B5EF4-FFF2-40B4-BE49-F238E27FC236}">
                <a16:creationId xmlns:a16="http://schemas.microsoft.com/office/drawing/2014/main" xmlns="" id="{117C30F0-5A38-4B60-B632-3AF7C278082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433528" y="-3116"/>
            <a:ext cx="6766974" cy="6864232"/>
          </a:xfrm>
          <a:custGeom>
            <a:avLst/>
            <a:gdLst>
              <a:gd name="connsiteX0" fmla="*/ 2135088 w 6766974"/>
              <a:gd name="connsiteY0" fmla="*/ 0 h 6864232"/>
              <a:gd name="connsiteX1" fmla="*/ 6766974 w 6766974"/>
              <a:gd name="connsiteY1" fmla="*/ 0 h 6864232"/>
              <a:gd name="connsiteX2" fmla="*/ 6766974 w 6766974"/>
              <a:gd name="connsiteY2" fmla="*/ 6864232 h 6864232"/>
              <a:gd name="connsiteX3" fmla="*/ 1128977 w 6766974"/>
              <a:gd name="connsiteY3" fmla="*/ 6864232 h 6864232"/>
              <a:gd name="connsiteX4" fmla="*/ 1004776 w 6766974"/>
              <a:gd name="connsiteY4" fmla="*/ 6687663 h 6864232"/>
              <a:gd name="connsiteX5" fmla="*/ 709736 w 6766974"/>
              <a:gd name="connsiteY5" fmla="*/ 1521351 h 6864232"/>
              <a:gd name="connsiteX6" fmla="*/ 1896284 w 6766974"/>
              <a:gd name="connsiteY6" fmla="*/ 197391 h 6864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66974" h="6864232">
                <a:moveTo>
                  <a:pt x="2135088" y="0"/>
                </a:moveTo>
                <a:lnTo>
                  <a:pt x="6766974" y="0"/>
                </a:lnTo>
                <a:lnTo>
                  <a:pt x="6766974" y="6864232"/>
                </a:lnTo>
                <a:lnTo>
                  <a:pt x="1128977" y="6864232"/>
                </a:lnTo>
                <a:lnTo>
                  <a:pt x="1004776" y="6687663"/>
                </a:lnTo>
                <a:cubicBezTo>
                  <a:pt x="-54053" y="5122098"/>
                  <a:pt x="-463081" y="3202457"/>
                  <a:pt x="709736" y="1521351"/>
                </a:cubicBezTo>
                <a:cubicBezTo>
                  <a:pt x="1045443" y="1039181"/>
                  <a:pt x="1446565" y="592246"/>
                  <a:pt x="1896284" y="197391"/>
                </a:cubicBezTo>
                <a:close/>
              </a:path>
            </a:pathLst>
          </a:custGeom>
          <a:noFill/>
          <a:ln w="9525" cap="flat">
            <a:solidFill>
              <a:schemeClr val="tx1">
                <a:alpha val="1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8" name="Freeform: Shape 47">
            <a:extLst>
              <a:ext uri="{FF2B5EF4-FFF2-40B4-BE49-F238E27FC236}">
                <a16:creationId xmlns:a16="http://schemas.microsoft.com/office/drawing/2014/main" xmlns="" id="{A200CBA5-3F2B-4AAC-9F86-99AFECC19C1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953136" y="0"/>
            <a:ext cx="5238864" cy="6858000"/>
          </a:xfrm>
          <a:custGeom>
            <a:avLst/>
            <a:gdLst>
              <a:gd name="connsiteX0" fmla="*/ 2829115 w 5238864"/>
              <a:gd name="connsiteY0" fmla="*/ 0 h 6864726"/>
              <a:gd name="connsiteX1" fmla="*/ 5238864 w 5238864"/>
              <a:gd name="connsiteY1" fmla="*/ 0 h 6864726"/>
              <a:gd name="connsiteX2" fmla="*/ 5238864 w 5238864"/>
              <a:gd name="connsiteY2" fmla="*/ 6864726 h 6864726"/>
              <a:gd name="connsiteX3" fmla="*/ 1518091 w 5238864"/>
              <a:gd name="connsiteY3" fmla="*/ 6864726 h 6864726"/>
              <a:gd name="connsiteX4" fmla="*/ 1435414 w 5238864"/>
              <a:gd name="connsiteY4" fmla="*/ 6778879 h 6864726"/>
              <a:gd name="connsiteX5" fmla="*/ 406006 w 5238864"/>
              <a:gd name="connsiteY5" fmla="*/ 2093910 h 6864726"/>
              <a:gd name="connsiteX6" fmla="*/ 2559142 w 5238864"/>
              <a:gd name="connsiteY6" fmla="*/ 124487 h 6864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38864" h="6864726">
                <a:moveTo>
                  <a:pt x="2829115" y="0"/>
                </a:moveTo>
                <a:lnTo>
                  <a:pt x="5238864" y="0"/>
                </a:lnTo>
                <a:lnTo>
                  <a:pt x="5238864" y="6864726"/>
                </a:lnTo>
                <a:lnTo>
                  <a:pt x="1518091" y="6864726"/>
                </a:lnTo>
                <a:lnTo>
                  <a:pt x="1435414" y="6778879"/>
                </a:lnTo>
                <a:cubicBezTo>
                  <a:pt x="226066" y="5476104"/>
                  <a:pt x="-499346" y="3635393"/>
                  <a:pt x="406006" y="2093910"/>
                </a:cubicBezTo>
                <a:cubicBezTo>
                  <a:pt x="907547" y="1241972"/>
                  <a:pt x="1674986" y="564513"/>
                  <a:pt x="2559142" y="124487"/>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p:cNvSpPr>
            <a:spLocks noGrp="1"/>
          </p:cNvSpPr>
          <p:nvPr>
            <p:ph type="title"/>
          </p:nvPr>
        </p:nvSpPr>
        <p:spPr>
          <a:xfrm>
            <a:off x="7874928" y="1124998"/>
            <a:ext cx="3456122" cy="4589717"/>
          </a:xfrm>
        </p:spPr>
        <p:txBody>
          <a:bodyPr>
            <a:normAutofit/>
          </a:bodyPr>
          <a:lstStyle/>
          <a:p>
            <a:pPr algn="l"/>
            <a:r>
              <a:rPr lang="en-US" sz="4800"/>
              <a:t>Data Acquisition &amp; Cleaning</a:t>
            </a:r>
          </a:p>
        </p:txBody>
      </p:sp>
      <p:sp>
        <p:nvSpPr>
          <p:cNvPr id="3" name="Content Placeholder 2"/>
          <p:cNvSpPr>
            <a:spLocks noGrp="1"/>
          </p:cNvSpPr>
          <p:nvPr>
            <p:ph idx="1"/>
          </p:nvPr>
        </p:nvSpPr>
        <p:spPr>
          <a:xfrm>
            <a:off x="798577" y="794042"/>
            <a:ext cx="5427137" cy="5248622"/>
          </a:xfrm>
        </p:spPr>
        <p:txBody>
          <a:bodyPr>
            <a:normAutofit/>
          </a:bodyPr>
          <a:lstStyle/>
          <a:p>
            <a:r>
              <a:rPr lang="en-US" sz="1600" dirty="0"/>
              <a:t>The data about neighborhoods was scraped from Wikipedia pages using </a:t>
            </a:r>
            <a:r>
              <a:rPr lang="en-US" sz="1600" dirty="0" err="1"/>
              <a:t>BeautifulSoup</a:t>
            </a:r>
            <a:r>
              <a:rPr lang="en-US" sz="1600" dirty="0"/>
              <a:t> and geocoded</a:t>
            </a:r>
          </a:p>
          <a:p>
            <a:r>
              <a:rPr lang="en-US" sz="1600" dirty="0"/>
              <a:t>I further used </a:t>
            </a:r>
            <a:r>
              <a:rPr lang="en-US" sz="1600" dirty="0" err="1"/>
              <a:t>FourSquare</a:t>
            </a:r>
            <a:r>
              <a:rPr lang="en-US" sz="1600" dirty="0"/>
              <a:t> API to get information on types of venues available in each neighborhood </a:t>
            </a:r>
          </a:p>
          <a:p>
            <a:r>
              <a:rPr lang="en-US" sz="1600" dirty="0"/>
              <a:t>To avoid overfitting,  I reduced the number of possible venue categories from 391 to 6: accommodation, food, nature, culture, entertainment, &amp; transit</a:t>
            </a:r>
          </a:p>
        </p:txBody>
      </p:sp>
    </p:spTree>
    <p:extLst>
      <p:ext uri="{BB962C8B-B14F-4D97-AF65-F5344CB8AC3E}">
        <p14:creationId xmlns:p14="http://schemas.microsoft.com/office/powerpoint/2010/main" val="380462816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5" name="Rectangle 44">
            <a:extLst>
              <a:ext uri="{FF2B5EF4-FFF2-40B4-BE49-F238E27FC236}">
                <a16:creationId xmlns:a16="http://schemas.microsoft.com/office/drawing/2014/main" xmlns="" id="{398E8958-A0BD-4366-8F61-3A496C51CD6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7" name="Group 46">
            <a:extLst>
              <a:ext uri="{FF2B5EF4-FFF2-40B4-BE49-F238E27FC236}">
                <a16:creationId xmlns:a16="http://schemas.microsoft.com/office/drawing/2014/main" xmlns="" id="{D445862C-E73D-4EFB-9DD5-8A5E3473E113}"/>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48" name="Freeform 5">
              <a:extLst>
                <a:ext uri="{FF2B5EF4-FFF2-40B4-BE49-F238E27FC236}">
                  <a16:creationId xmlns:a16="http://schemas.microsoft.com/office/drawing/2014/main" xmlns="" id="{D2676ED1-2492-46B6-88D6-C9ED257B7549}"/>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val="1"/>
                </p:ext>
              </p:extLst>
            </p:nvPr>
          </p:nvSpPr>
          <p:spPr bwMode="auto">
            <a:xfrm>
              <a:off x="1306513" y="0"/>
              <a:ext cx="3862388" cy="6843713"/>
            </a:xfrm>
            <a:custGeom>
              <a:avLst/>
              <a:gdLst>
                <a:gd name="T0" fmla="*/ 813 w 813"/>
                <a:gd name="T1" fmla="*/ 0 h 1440"/>
                <a:gd name="T2" fmla="*/ 435 w 813"/>
                <a:gd name="T3" fmla="*/ 1440 h 1440"/>
              </a:gdLst>
              <a:ahLst/>
              <a:cxnLst>
                <a:cxn ang="0">
                  <a:pos x="T0" y="T1"/>
                </a:cxn>
                <a:cxn ang="0">
                  <a:pos x="T2" y="T3"/>
                </a:cxn>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 name="Freeform 6">
              <a:extLst>
                <a:ext uri="{FF2B5EF4-FFF2-40B4-BE49-F238E27FC236}">
                  <a16:creationId xmlns:a16="http://schemas.microsoft.com/office/drawing/2014/main" xmlns="" id="{58A42DCC-C6BA-4B68-9FC4-FEE653997B00}"/>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val="1"/>
                </p:ext>
              </p:extLst>
            </p:nvPr>
          </p:nvSpPr>
          <p:spPr bwMode="auto">
            <a:xfrm>
              <a:off x="10626725" y="9525"/>
              <a:ext cx="1539875" cy="555625"/>
            </a:xfrm>
            <a:custGeom>
              <a:avLst/>
              <a:gdLst>
                <a:gd name="T0" fmla="*/ 324 w 324"/>
                <a:gd name="T1" fmla="*/ 117 h 117"/>
                <a:gd name="T2" fmla="*/ 0 w 324"/>
                <a:gd name="T3" fmla="*/ 0 h 117"/>
              </a:gdLst>
              <a:ahLst/>
              <a:cxnLst>
                <a:cxn ang="0">
                  <a:pos x="T0" y="T1"/>
                </a:cxn>
                <a:cxn ang="0">
                  <a:pos x="T2" y="T3"/>
                </a:cxn>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 name="Freeform 7">
              <a:extLst>
                <a:ext uri="{FF2B5EF4-FFF2-40B4-BE49-F238E27FC236}">
                  <a16:creationId xmlns:a16="http://schemas.microsoft.com/office/drawing/2014/main" xmlns="" id="{F81ED05C-778D-41F3-9C0E-6DE1D668A742}"/>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val="1"/>
                </p:ext>
              </p:extLst>
            </p:nvPr>
          </p:nvSpPr>
          <p:spPr bwMode="auto">
            <a:xfrm>
              <a:off x="10247313" y="5013325"/>
              <a:ext cx="1919288" cy="1830388"/>
            </a:xfrm>
            <a:custGeom>
              <a:avLst/>
              <a:gdLst>
                <a:gd name="T0" fmla="*/ 0 w 404"/>
                <a:gd name="T1" fmla="*/ 385 h 385"/>
                <a:gd name="T2" fmla="*/ 404 w 404"/>
                <a:gd name="T3" fmla="*/ 0 h 385"/>
              </a:gdLst>
              <a:ahLst/>
              <a:cxnLst>
                <a:cxn ang="0">
                  <a:pos x="T0" y="T1"/>
                </a:cxn>
                <a:cxn ang="0">
                  <a:pos x="T2" y="T3"/>
                </a:cxn>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 name="Freeform 8">
              <a:extLst>
                <a:ext uri="{FF2B5EF4-FFF2-40B4-BE49-F238E27FC236}">
                  <a16:creationId xmlns:a16="http://schemas.microsoft.com/office/drawing/2014/main" xmlns="" id="{EE063861-F6FC-4CC1-A77E-5993E5E2521A}"/>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val="1"/>
                </p:ext>
              </p:extLst>
            </p:nvPr>
          </p:nvSpPr>
          <p:spPr bwMode="auto">
            <a:xfrm>
              <a:off x="1120775" y="0"/>
              <a:ext cx="3676650" cy="6843713"/>
            </a:xfrm>
            <a:custGeom>
              <a:avLst/>
              <a:gdLst>
                <a:gd name="T0" fmla="*/ 774 w 774"/>
                <a:gd name="T1" fmla="*/ 0 h 1440"/>
                <a:gd name="T2" fmla="*/ 411 w 774"/>
                <a:gd name="T3" fmla="*/ 1440 h 1440"/>
              </a:gdLst>
              <a:ahLst/>
              <a:cxnLst>
                <a:cxn ang="0">
                  <a:pos x="T0" y="T1"/>
                </a:cxn>
                <a:cxn ang="0">
                  <a:pos x="T2" y="T3"/>
                </a:cxn>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 name="Freeform 9">
              <a:extLst>
                <a:ext uri="{FF2B5EF4-FFF2-40B4-BE49-F238E27FC236}">
                  <a16:creationId xmlns:a16="http://schemas.microsoft.com/office/drawing/2014/main" xmlns="" id="{7E1DA2FC-6137-4EC4-B9F4-72264C39D412}"/>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val="1"/>
                </p:ext>
              </p:extLst>
            </p:nvPr>
          </p:nvSpPr>
          <p:spPr bwMode="auto">
            <a:xfrm>
              <a:off x="11202988" y="9525"/>
              <a:ext cx="963613" cy="366713"/>
            </a:xfrm>
            <a:custGeom>
              <a:avLst/>
              <a:gdLst>
                <a:gd name="T0" fmla="*/ 203 w 203"/>
                <a:gd name="T1" fmla="*/ 77 h 77"/>
                <a:gd name="T2" fmla="*/ 0 w 203"/>
                <a:gd name="T3" fmla="*/ 0 h 77"/>
              </a:gdLst>
              <a:ahLst/>
              <a:cxnLst>
                <a:cxn ang="0">
                  <a:pos x="T0" y="T1"/>
                </a:cxn>
                <a:cxn ang="0">
                  <a:pos x="T2" y="T3"/>
                </a:cxn>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 name="Freeform 10">
              <a:extLst>
                <a:ext uri="{FF2B5EF4-FFF2-40B4-BE49-F238E27FC236}">
                  <a16:creationId xmlns:a16="http://schemas.microsoft.com/office/drawing/2014/main" xmlns="" id="{BFE9E3A7-993F-401D-8B16-53BFC6FA2F88}"/>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val="1"/>
                </p:ext>
              </p:extLst>
            </p:nvPr>
          </p:nvSpPr>
          <p:spPr bwMode="auto">
            <a:xfrm>
              <a:off x="10494963" y="5275263"/>
              <a:ext cx="1666875" cy="1577975"/>
            </a:xfrm>
            <a:custGeom>
              <a:avLst/>
              <a:gdLst>
                <a:gd name="T0" fmla="*/ 0 w 351"/>
                <a:gd name="T1" fmla="*/ 332 h 332"/>
                <a:gd name="T2" fmla="*/ 351 w 351"/>
                <a:gd name="T3" fmla="*/ 0 h 332"/>
              </a:gdLst>
              <a:ahLst/>
              <a:cxnLst>
                <a:cxn ang="0">
                  <a:pos x="T0" y="T1"/>
                </a:cxn>
                <a:cxn ang="0">
                  <a:pos x="T2" y="T3"/>
                </a:cxn>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 name="Freeform 11">
              <a:extLst>
                <a:ext uri="{FF2B5EF4-FFF2-40B4-BE49-F238E27FC236}">
                  <a16:creationId xmlns:a16="http://schemas.microsoft.com/office/drawing/2014/main" xmlns="" id="{23757125-5D70-4D7A-B223-2FFC51F5B37A}"/>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val="1"/>
                </p:ext>
              </p:extLst>
            </p:nvPr>
          </p:nvSpPr>
          <p:spPr bwMode="auto">
            <a:xfrm>
              <a:off x="1001713" y="0"/>
              <a:ext cx="3621088" cy="6843713"/>
            </a:xfrm>
            <a:custGeom>
              <a:avLst/>
              <a:gdLst>
                <a:gd name="T0" fmla="*/ 762 w 762"/>
                <a:gd name="T1" fmla="*/ 0 h 1440"/>
                <a:gd name="T2" fmla="*/ 403 w 762"/>
                <a:gd name="T3" fmla="*/ 1440 h 1440"/>
              </a:gdLst>
              <a:ahLst/>
              <a:cxnLst>
                <a:cxn ang="0">
                  <a:pos x="T0" y="T1"/>
                </a:cxn>
                <a:cxn ang="0">
                  <a:pos x="T2" y="T3"/>
                </a:cxn>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 name="Freeform 12">
              <a:extLst>
                <a:ext uri="{FF2B5EF4-FFF2-40B4-BE49-F238E27FC236}">
                  <a16:creationId xmlns:a16="http://schemas.microsoft.com/office/drawing/2014/main" xmlns="" id="{03C4207E-9457-436F-B9A0-C3CAEBF816CF}"/>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val="1"/>
                </p:ext>
              </p:extLst>
            </p:nvPr>
          </p:nvSpPr>
          <p:spPr bwMode="auto">
            <a:xfrm>
              <a:off x="11501438" y="9525"/>
              <a:ext cx="665163" cy="257175"/>
            </a:xfrm>
            <a:custGeom>
              <a:avLst/>
              <a:gdLst>
                <a:gd name="T0" fmla="*/ 140 w 140"/>
                <a:gd name="T1" fmla="*/ 54 h 54"/>
                <a:gd name="T2" fmla="*/ 0 w 140"/>
                <a:gd name="T3" fmla="*/ 0 h 54"/>
              </a:gdLst>
              <a:ahLst/>
              <a:cxnLst>
                <a:cxn ang="0">
                  <a:pos x="T0" y="T1"/>
                </a:cxn>
                <a:cxn ang="0">
                  <a:pos x="T2" y="T3"/>
                </a:cxn>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 name="Freeform 13">
              <a:extLst>
                <a:ext uri="{FF2B5EF4-FFF2-40B4-BE49-F238E27FC236}">
                  <a16:creationId xmlns:a16="http://schemas.microsoft.com/office/drawing/2014/main" xmlns="" id="{64EE9697-E49F-4E62-8318-9E2DBC6E7C93}"/>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val="1"/>
                </p:ext>
              </p:extLst>
            </p:nvPr>
          </p:nvSpPr>
          <p:spPr bwMode="auto">
            <a:xfrm>
              <a:off x="10641013" y="5408613"/>
              <a:ext cx="1525588" cy="1435100"/>
            </a:xfrm>
            <a:custGeom>
              <a:avLst/>
              <a:gdLst>
                <a:gd name="T0" fmla="*/ 0 w 321"/>
                <a:gd name="T1" fmla="*/ 302 h 302"/>
                <a:gd name="T2" fmla="*/ 321 w 321"/>
                <a:gd name="T3" fmla="*/ 0 h 302"/>
              </a:gdLst>
              <a:ahLst/>
              <a:cxnLst>
                <a:cxn ang="0">
                  <a:pos x="T0" y="T1"/>
                </a:cxn>
                <a:cxn ang="0">
                  <a:pos x="T2" y="T3"/>
                </a:cxn>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 name="Freeform 14">
              <a:extLst>
                <a:ext uri="{FF2B5EF4-FFF2-40B4-BE49-F238E27FC236}">
                  <a16:creationId xmlns:a16="http://schemas.microsoft.com/office/drawing/2014/main" xmlns="" id="{0800120F-70F4-4696-BAFB-BBC0BC57647E}"/>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val="1"/>
                </p:ext>
              </p:extLst>
            </p:nvPr>
          </p:nvSpPr>
          <p:spPr bwMode="auto">
            <a:xfrm>
              <a:off x="1001713" y="0"/>
              <a:ext cx="3244850" cy="6843713"/>
            </a:xfrm>
            <a:custGeom>
              <a:avLst/>
              <a:gdLst>
                <a:gd name="T0" fmla="*/ 683 w 683"/>
                <a:gd name="T1" fmla="*/ 0 h 1440"/>
                <a:gd name="T2" fmla="*/ 355 w 683"/>
                <a:gd name="T3" fmla="*/ 1440 h 1440"/>
              </a:gdLst>
              <a:ahLst/>
              <a:cxnLst>
                <a:cxn ang="0">
                  <a:pos x="T0" y="T1"/>
                </a:cxn>
                <a:cxn ang="0">
                  <a:pos x="T2" y="T3"/>
                </a:cxn>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 name="Freeform 15">
              <a:extLst>
                <a:ext uri="{FF2B5EF4-FFF2-40B4-BE49-F238E27FC236}">
                  <a16:creationId xmlns:a16="http://schemas.microsoft.com/office/drawing/2014/main" xmlns="" id="{8D1E1ADB-5BAA-49F4-BE24-044E9410435A}"/>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val="1"/>
                </p:ext>
              </p:extLst>
            </p:nvPr>
          </p:nvSpPr>
          <p:spPr bwMode="auto">
            <a:xfrm>
              <a:off x="10802938" y="5518150"/>
              <a:ext cx="1363663" cy="1325563"/>
            </a:xfrm>
            <a:custGeom>
              <a:avLst/>
              <a:gdLst>
                <a:gd name="T0" fmla="*/ 0 w 287"/>
                <a:gd name="T1" fmla="*/ 279 h 279"/>
                <a:gd name="T2" fmla="*/ 287 w 287"/>
                <a:gd name="T3" fmla="*/ 0 h 279"/>
              </a:gdLst>
              <a:ahLst/>
              <a:cxnLst>
                <a:cxn ang="0">
                  <a:pos x="T0" y="T1"/>
                </a:cxn>
                <a:cxn ang="0">
                  <a:pos x="T2" y="T3"/>
                </a:cxn>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 name="Freeform 16">
              <a:extLst>
                <a:ext uri="{FF2B5EF4-FFF2-40B4-BE49-F238E27FC236}">
                  <a16:creationId xmlns:a16="http://schemas.microsoft.com/office/drawing/2014/main" xmlns="" id="{9D410413-BDE6-4A4E-930A-0ACBBF8CD237}"/>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val="1"/>
                </p:ext>
              </p:extLst>
            </p:nvPr>
          </p:nvSpPr>
          <p:spPr bwMode="auto">
            <a:xfrm>
              <a:off x="889000" y="0"/>
              <a:ext cx="3230563" cy="6843713"/>
            </a:xfrm>
            <a:custGeom>
              <a:avLst/>
              <a:gdLst>
                <a:gd name="T0" fmla="*/ 680 w 680"/>
                <a:gd name="T1" fmla="*/ 0 h 1440"/>
                <a:gd name="T2" fmla="*/ 337 w 680"/>
                <a:gd name="T3" fmla="*/ 1440 h 1440"/>
              </a:gdLst>
              <a:ahLst/>
              <a:cxnLst>
                <a:cxn ang="0">
                  <a:pos x="T0" y="T1"/>
                </a:cxn>
                <a:cxn ang="0">
                  <a:pos x="T2" y="T3"/>
                </a:cxn>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 name="Freeform 17">
              <a:extLst>
                <a:ext uri="{FF2B5EF4-FFF2-40B4-BE49-F238E27FC236}">
                  <a16:creationId xmlns:a16="http://schemas.microsoft.com/office/drawing/2014/main" xmlns="" id="{0EBF657D-5B37-4F84-8833-C569EAB90419}"/>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val="1"/>
                </p:ext>
              </p:extLst>
            </p:nvPr>
          </p:nvSpPr>
          <p:spPr bwMode="auto">
            <a:xfrm>
              <a:off x="10979150" y="5694363"/>
              <a:ext cx="1187450" cy="1149350"/>
            </a:xfrm>
            <a:custGeom>
              <a:avLst/>
              <a:gdLst>
                <a:gd name="T0" fmla="*/ 0 w 250"/>
                <a:gd name="T1" fmla="*/ 242 h 242"/>
                <a:gd name="T2" fmla="*/ 250 w 250"/>
                <a:gd name="T3" fmla="*/ 0 h 242"/>
              </a:gdLst>
              <a:ahLst/>
              <a:cxnLst>
                <a:cxn ang="0">
                  <a:pos x="T0" y="T1"/>
                </a:cxn>
                <a:cxn ang="0">
                  <a:pos x="T2" y="T3"/>
                </a:cxn>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 name="Freeform 18">
              <a:extLst>
                <a:ext uri="{FF2B5EF4-FFF2-40B4-BE49-F238E27FC236}">
                  <a16:creationId xmlns:a16="http://schemas.microsoft.com/office/drawing/2014/main" xmlns="" id="{A2DBF00E-BE35-44EC-A95B-8B2EE92335B0}"/>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val="1"/>
                </p:ext>
              </p:extLst>
            </p:nvPr>
          </p:nvSpPr>
          <p:spPr bwMode="auto">
            <a:xfrm>
              <a:off x="484188" y="0"/>
              <a:ext cx="3421063" cy="6843713"/>
            </a:xfrm>
            <a:custGeom>
              <a:avLst/>
              <a:gdLst>
                <a:gd name="T0" fmla="*/ 720 w 720"/>
                <a:gd name="T1" fmla="*/ 0 h 1440"/>
                <a:gd name="T2" fmla="*/ 362 w 720"/>
                <a:gd name="T3" fmla="*/ 1440 h 1440"/>
              </a:gdLst>
              <a:ahLst/>
              <a:cxnLst>
                <a:cxn ang="0">
                  <a:pos x="T0" y="T1"/>
                </a:cxn>
                <a:cxn ang="0">
                  <a:pos x="T2" y="T3"/>
                </a:cxn>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2" name="Freeform 19">
              <a:extLst>
                <a:ext uri="{FF2B5EF4-FFF2-40B4-BE49-F238E27FC236}">
                  <a16:creationId xmlns:a16="http://schemas.microsoft.com/office/drawing/2014/main" xmlns="" id="{BA2C8141-5135-467E-B940-D3836B16E90E}"/>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val="1"/>
                </p:ext>
              </p:extLst>
            </p:nvPr>
          </p:nvSpPr>
          <p:spPr bwMode="auto">
            <a:xfrm>
              <a:off x="11287125" y="6049963"/>
              <a:ext cx="879475" cy="793750"/>
            </a:xfrm>
            <a:custGeom>
              <a:avLst/>
              <a:gdLst>
                <a:gd name="T0" fmla="*/ 0 w 185"/>
                <a:gd name="T1" fmla="*/ 167 h 167"/>
                <a:gd name="T2" fmla="*/ 185 w 185"/>
                <a:gd name="T3" fmla="*/ 0 h 167"/>
              </a:gdLst>
              <a:ahLst/>
              <a:cxnLst>
                <a:cxn ang="0">
                  <a:pos x="T0" y="T1"/>
                </a:cxn>
                <a:cxn ang="0">
                  <a:pos x="T2" y="T3"/>
                </a:cxn>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3" name="Freeform 20">
              <a:extLst>
                <a:ext uri="{FF2B5EF4-FFF2-40B4-BE49-F238E27FC236}">
                  <a16:creationId xmlns:a16="http://schemas.microsoft.com/office/drawing/2014/main" xmlns="" id="{44991C1A-45E7-45C6-8816-BFEDFFCCB754}"/>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val="1"/>
                </p:ext>
              </p:extLst>
            </p:nvPr>
          </p:nvSpPr>
          <p:spPr bwMode="auto">
            <a:xfrm>
              <a:off x="598488" y="0"/>
              <a:ext cx="2717800" cy="6843713"/>
            </a:xfrm>
            <a:custGeom>
              <a:avLst/>
              <a:gdLst>
                <a:gd name="T0" fmla="*/ 572 w 572"/>
                <a:gd name="T1" fmla="*/ 0 h 1440"/>
                <a:gd name="T2" fmla="*/ 164 w 572"/>
                <a:gd name="T3" fmla="*/ 1440 h 1440"/>
              </a:gdLst>
              <a:ahLst/>
              <a:cxnLst>
                <a:cxn ang="0">
                  <a:pos x="T0" y="T1"/>
                </a:cxn>
                <a:cxn ang="0">
                  <a:pos x="T2" y="T3"/>
                </a:cxn>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4" name="Freeform 21">
              <a:extLst>
                <a:ext uri="{FF2B5EF4-FFF2-40B4-BE49-F238E27FC236}">
                  <a16:creationId xmlns:a16="http://schemas.microsoft.com/office/drawing/2014/main" xmlns="" id="{B88BEC13-903F-4318-B5AB-DC23ED2ED589}"/>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val="1"/>
                </p:ext>
              </p:extLst>
            </p:nvPr>
          </p:nvSpPr>
          <p:spPr bwMode="auto">
            <a:xfrm>
              <a:off x="261938" y="0"/>
              <a:ext cx="2944813" cy="6843713"/>
            </a:xfrm>
            <a:custGeom>
              <a:avLst/>
              <a:gdLst>
                <a:gd name="T0" fmla="*/ 620 w 620"/>
                <a:gd name="T1" fmla="*/ 0 h 1440"/>
                <a:gd name="T2" fmla="*/ 186 w 620"/>
                <a:gd name="T3" fmla="*/ 1440 h 1440"/>
              </a:gdLst>
              <a:ahLst/>
              <a:cxnLst>
                <a:cxn ang="0">
                  <a:pos x="T0" y="T1"/>
                </a:cxn>
                <a:cxn ang="0">
                  <a:pos x="T2" y="T3"/>
                </a:cxn>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5" name="Freeform 22">
              <a:extLst>
                <a:ext uri="{FF2B5EF4-FFF2-40B4-BE49-F238E27FC236}">
                  <a16:creationId xmlns:a16="http://schemas.microsoft.com/office/drawing/2014/main" xmlns="" id="{41E259CE-D2C5-4FBC-9FAE-5AB0BBD0E483}"/>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val="1"/>
                </p:ext>
              </p:extLst>
            </p:nvPr>
          </p:nvSpPr>
          <p:spPr bwMode="auto">
            <a:xfrm>
              <a:off x="-417513" y="0"/>
              <a:ext cx="2403475" cy="6843713"/>
            </a:xfrm>
            <a:custGeom>
              <a:avLst/>
              <a:gdLst>
                <a:gd name="T0" fmla="*/ 506 w 506"/>
                <a:gd name="T1" fmla="*/ 0 h 1440"/>
                <a:gd name="T2" fmla="*/ 171 w 506"/>
                <a:gd name="T3" fmla="*/ 1440 h 1440"/>
              </a:gdLst>
              <a:ahLst/>
              <a:cxnLst>
                <a:cxn ang="0">
                  <a:pos x="T0" y="T1"/>
                </a:cxn>
                <a:cxn ang="0">
                  <a:pos x="T2" y="T3"/>
                </a:cxn>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6" name="Freeform 23">
              <a:extLst>
                <a:ext uri="{FF2B5EF4-FFF2-40B4-BE49-F238E27FC236}">
                  <a16:creationId xmlns:a16="http://schemas.microsoft.com/office/drawing/2014/main" xmlns="" id="{495CB679-05D8-44D1-8218-C52552952186}"/>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val="1"/>
                </p:ext>
              </p:extLst>
            </p:nvPr>
          </p:nvSpPr>
          <p:spPr bwMode="auto">
            <a:xfrm>
              <a:off x="14288" y="9525"/>
              <a:ext cx="1771650" cy="3198813"/>
            </a:xfrm>
            <a:custGeom>
              <a:avLst/>
              <a:gdLst>
                <a:gd name="T0" fmla="*/ 373 w 373"/>
                <a:gd name="T1" fmla="*/ 0 h 673"/>
                <a:gd name="T2" fmla="*/ 0 w 373"/>
                <a:gd name="T3" fmla="*/ 673 h 673"/>
              </a:gdLst>
              <a:ahLst/>
              <a:cxnLst>
                <a:cxn ang="0">
                  <a:pos x="T0" y="T1"/>
                </a:cxn>
                <a:cxn ang="0">
                  <a:pos x="T2" y="T3"/>
                </a:cxn>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7" name="Freeform 24">
              <a:extLst>
                <a:ext uri="{FF2B5EF4-FFF2-40B4-BE49-F238E27FC236}">
                  <a16:creationId xmlns:a16="http://schemas.microsoft.com/office/drawing/2014/main" xmlns="" id="{DFCC6878-2DB4-4497-B668-E75220A20351}"/>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val="1"/>
                </p:ext>
              </p:extLst>
            </p:nvPr>
          </p:nvSpPr>
          <p:spPr bwMode="auto">
            <a:xfrm>
              <a:off x="4763" y="6016625"/>
              <a:ext cx="214313" cy="827088"/>
            </a:xfrm>
            <a:custGeom>
              <a:avLst/>
              <a:gdLst>
                <a:gd name="T0" fmla="*/ 0 w 45"/>
                <a:gd name="T1" fmla="*/ 0 h 174"/>
                <a:gd name="T2" fmla="*/ 45 w 45"/>
                <a:gd name="T3" fmla="*/ 174 h 174"/>
              </a:gdLst>
              <a:ahLst/>
              <a:cxnLst>
                <a:cxn ang="0">
                  <a:pos x="T0" y="T1"/>
                </a:cxn>
                <a:cxn ang="0">
                  <a:pos x="T2" y="T3"/>
                </a:cxn>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8" name="Freeform 25">
              <a:extLst>
                <a:ext uri="{FF2B5EF4-FFF2-40B4-BE49-F238E27FC236}">
                  <a16:creationId xmlns:a16="http://schemas.microsoft.com/office/drawing/2014/main" xmlns="" id="{36254A6B-DCFA-42AD-906C-C43E2CAEAF1F}"/>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val="1"/>
                </p:ext>
              </p:extLst>
            </p:nvPr>
          </p:nvSpPr>
          <p:spPr bwMode="auto">
            <a:xfrm>
              <a:off x="14288" y="0"/>
              <a:ext cx="1562100" cy="2228850"/>
            </a:xfrm>
            <a:custGeom>
              <a:avLst/>
              <a:gdLst>
                <a:gd name="T0" fmla="*/ 329 w 329"/>
                <a:gd name="T1" fmla="*/ 0 h 469"/>
                <a:gd name="T2" fmla="*/ 0 w 329"/>
                <a:gd name="T3" fmla="*/ 469 h 469"/>
              </a:gdLst>
              <a:ahLst/>
              <a:cxnLst>
                <a:cxn ang="0">
                  <a:pos x="T0" y="T1"/>
                </a:cxn>
                <a:cxn ang="0">
                  <a:pos x="T2" y="T3"/>
                </a:cxn>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70" name="Rectangle 69">
            <a:extLst>
              <a:ext uri="{FF2B5EF4-FFF2-40B4-BE49-F238E27FC236}">
                <a16:creationId xmlns:a16="http://schemas.microsoft.com/office/drawing/2014/main" xmlns="" id="{1429180E-866D-447C-A170-484000E4897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1682" y="1047102"/>
            <a:ext cx="5936885"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Isosceles Triangle 22">
            <a:extLst>
              <a:ext uri="{FF2B5EF4-FFF2-40B4-BE49-F238E27FC236}">
                <a16:creationId xmlns:a16="http://schemas.microsoft.com/office/drawing/2014/main" xmlns="" id="{FEE51AA4-287D-4CB8-8CD4-D6986106F43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602131" y="5546507"/>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xmlns="" id="{0177ACA7-E71A-4888-9EBD-074801D881C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1682" y="1634393"/>
            <a:ext cx="5935796" cy="391730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73978" y="1718735"/>
            <a:ext cx="5767566" cy="1072378"/>
          </a:xfrm>
        </p:spPr>
        <p:txBody>
          <a:bodyPr anchor="ctr">
            <a:normAutofit/>
          </a:bodyPr>
          <a:lstStyle/>
          <a:p>
            <a:r>
              <a:rPr lang="en-US" sz="3600"/>
              <a:t>K-Means Clustering</a:t>
            </a:r>
          </a:p>
        </p:txBody>
      </p:sp>
      <p:sp>
        <p:nvSpPr>
          <p:cNvPr id="3" name="Content Placeholder 2"/>
          <p:cNvSpPr>
            <a:spLocks noGrp="1"/>
          </p:cNvSpPr>
          <p:nvPr>
            <p:ph idx="1"/>
          </p:nvPr>
        </p:nvSpPr>
        <p:spPr>
          <a:xfrm>
            <a:off x="873102" y="2789239"/>
            <a:ext cx="5768442" cy="2683606"/>
          </a:xfrm>
        </p:spPr>
        <p:txBody>
          <a:bodyPr>
            <a:normAutofit/>
          </a:bodyPr>
          <a:lstStyle/>
          <a:p>
            <a:r>
              <a:rPr lang="en-US" sz="1600">
                <a:solidFill>
                  <a:srgbClr val="FFFFFE"/>
                </a:solidFill>
              </a:rPr>
              <a:t>I ran K-Means clustering to identify the groups of neighborhoods in 3 cities that are similar to each other</a:t>
            </a:r>
          </a:p>
          <a:p>
            <a:r>
              <a:rPr lang="en-US" sz="1600">
                <a:solidFill>
                  <a:srgbClr val="FFFFFE"/>
                </a:solidFill>
              </a:rPr>
              <a:t>First, I created a scree plot to find out how many cluster would be optimal to have and found out that the optimal number of clusters is 4</a:t>
            </a:r>
          </a:p>
        </p:txBody>
      </p:sp>
      <p:sp>
        <p:nvSpPr>
          <p:cNvPr id="76" name="Rectangle 75">
            <a:extLst>
              <a:ext uri="{FF2B5EF4-FFF2-40B4-BE49-F238E27FC236}">
                <a16:creationId xmlns:a16="http://schemas.microsoft.com/office/drawing/2014/main" xmlns="" id="{B2DF6337-9683-4A06-B3D5-CB22C7F4F2B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49862" y="-6706"/>
            <a:ext cx="4642138" cy="6871125"/>
          </a:xfrm>
          <a:prstGeom prst="rect">
            <a:avLst/>
          </a:prstGeom>
          <a:solidFill>
            <a:schemeClr val="bg1"/>
          </a:solidFill>
          <a:ln w="9525">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48774" y="1672062"/>
            <a:ext cx="4613064" cy="3536526"/>
          </a:xfrm>
          <a:prstGeom prst="rect">
            <a:avLst/>
          </a:prstGeom>
        </p:spPr>
      </p:pic>
      <p:cxnSp>
        <p:nvCxnSpPr>
          <p:cNvPr id="6" name="Straight Arrow Connector 5"/>
          <p:cNvCxnSpPr/>
          <p:nvPr/>
        </p:nvCxnSpPr>
        <p:spPr>
          <a:xfrm flipV="1">
            <a:off x="6286212" y="4224270"/>
            <a:ext cx="2155824" cy="4194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43133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xmlns="" id="{0B46D094-9D10-45BD-BE9D-E4AFE2FE30B6}"/>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12" name="Freeform 5">
              <a:extLst>
                <a:ext uri="{FF2B5EF4-FFF2-40B4-BE49-F238E27FC236}">
                  <a16:creationId xmlns:a16="http://schemas.microsoft.com/office/drawing/2014/main" xmlns="" id="{55076C24-1C31-4A38-A3E7-9F78F38C2E8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6">
              <a:extLst>
                <a:ext uri="{FF2B5EF4-FFF2-40B4-BE49-F238E27FC236}">
                  <a16:creationId xmlns:a16="http://schemas.microsoft.com/office/drawing/2014/main" xmlns="" id="{90A2F46D-431F-494E-B76D-74CEC142625D}"/>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7">
              <a:extLst>
                <a:ext uri="{FF2B5EF4-FFF2-40B4-BE49-F238E27FC236}">
                  <a16:creationId xmlns:a16="http://schemas.microsoft.com/office/drawing/2014/main" xmlns="" id="{57B72B1F-4125-4F46-8D06-808E368B2A92}"/>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8">
              <a:extLst>
                <a:ext uri="{FF2B5EF4-FFF2-40B4-BE49-F238E27FC236}">
                  <a16:creationId xmlns:a16="http://schemas.microsoft.com/office/drawing/2014/main" xmlns="" id="{7C16EC32-C009-4130-ADB8-9DFD03CEC6F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6" name="Freeform 9">
              <a:extLst>
                <a:ext uri="{FF2B5EF4-FFF2-40B4-BE49-F238E27FC236}">
                  <a16:creationId xmlns:a16="http://schemas.microsoft.com/office/drawing/2014/main" xmlns="" id="{CA06AC4F-231A-406A-83AF-BF4F1603D3BD}"/>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7" name="Freeform 10">
              <a:extLst>
                <a:ext uri="{FF2B5EF4-FFF2-40B4-BE49-F238E27FC236}">
                  <a16:creationId xmlns:a16="http://schemas.microsoft.com/office/drawing/2014/main" xmlns="" id="{244FAADB-573E-4112-BE8C-B88C470E4F4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1">
              <a:extLst>
                <a:ext uri="{FF2B5EF4-FFF2-40B4-BE49-F238E27FC236}">
                  <a16:creationId xmlns:a16="http://schemas.microsoft.com/office/drawing/2014/main" xmlns="" id="{CF38BC08-F82D-4258-8E44-11B2C9E4E17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2">
              <a:extLst>
                <a:ext uri="{FF2B5EF4-FFF2-40B4-BE49-F238E27FC236}">
                  <a16:creationId xmlns:a16="http://schemas.microsoft.com/office/drawing/2014/main" xmlns="" id="{EF763D22-10EE-4D7D-95EE-5F4DB723D32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3">
              <a:extLst>
                <a:ext uri="{FF2B5EF4-FFF2-40B4-BE49-F238E27FC236}">
                  <a16:creationId xmlns:a16="http://schemas.microsoft.com/office/drawing/2014/main" xmlns="" id="{81EA7FDE-0B97-4DDD-AF65-F352834E6B1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1" name="Freeform 14">
              <a:extLst>
                <a:ext uri="{FF2B5EF4-FFF2-40B4-BE49-F238E27FC236}">
                  <a16:creationId xmlns:a16="http://schemas.microsoft.com/office/drawing/2014/main" xmlns="" id="{CC18534F-EC75-4CF4-BBAC-0EF150873F5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2" name="Freeform 15">
              <a:extLst>
                <a:ext uri="{FF2B5EF4-FFF2-40B4-BE49-F238E27FC236}">
                  <a16:creationId xmlns:a16="http://schemas.microsoft.com/office/drawing/2014/main" xmlns="" id="{71BB5232-2C83-41EB-B62B-E54AC93F2EC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3" name="Freeform 16">
              <a:extLst>
                <a:ext uri="{FF2B5EF4-FFF2-40B4-BE49-F238E27FC236}">
                  <a16:creationId xmlns:a16="http://schemas.microsoft.com/office/drawing/2014/main" xmlns="" id="{2598F724-C32E-4B91-9B85-60C89DBB8CE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4" name="Freeform 17">
              <a:extLst>
                <a:ext uri="{FF2B5EF4-FFF2-40B4-BE49-F238E27FC236}">
                  <a16:creationId xmlns:a16="http://schemas.microsoft.com/office/drawing/2014/main" xmlns="" id="{D5D4FBFD-ACE3-46D2-8E97-E8EABE735C8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8">
              <a:extLst>
                <a:ext uri="{FF2B5EF4-FFF2-40B4-BE49-F238E27FC236}">
                  <a16:creationId xmlns:a16="http://schemas.microsoft.com/office/drawing/2014/main" xmlns="" id="{54A3C901-AFD0-41D3-85E5-87D0E1C9D33D}"/>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19">
              <a:extLst>
                <a:ext uri="{FF2B5EF4-FFF2-40B4-BE49-F238E27FC236}">
                  <a16:creationId xmlns:a16="http://schemas.microsoft.com/office/drawing/2014/main" xmlns="" id="{485F3E8E-CD09-44EB-AC73-1834A8D5047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7" name="Freeform 20">
              <a:extLst>
                <a:ext uri="{FF2B5EF4-FFF2-40B4-BE49-F238E27FC236}">
                  <a16:creationId xmlns:a16="http://schemas.microsoft.com/office/drawing/2014/main" xmlns="" id="{3BDFC1A4-51E7-46A6-8A0D-50476BCF56C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8" name="Freeform 21">
              <a:extLst>
                <a:ext uri="{FF2B5EF4-FFF2-40B4-BE49-F238E27FC236}">
                  <a16:creationId xmlns:a16="http://schemas.microsoft.com/office/drawing/2014/main" xmlns="" id="{A561BC1B-C5E2-45AA-B72B-03AF3216C46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2">
              <a:extLst>
                <a:ext uri="{FF2B5EF4-FFF2-40B4-BE49-F238E27FC236}">
                  <a16:creationId xmlns:a16="http://schemas.microsoft.com/office/drawing/2014/main" xmlns="" id="{4C0779C6-0F80-48B1-AD32-CC10D00CEC2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30" name="Freeform 23">
              <a:extLst>
                <a:ext uri="{FF2B5EF4-FFF2-40B4-BE49-F238E27FC236}">
                  <a16:creationId xmlns:a16="http://schemas.microsoft.com/office/drawing/2014/main" xmlns="" id="{73702193-6A56-4A74-84AD-94F530FEDFB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32" name="Group 31">
            <a:extLst>
              <a:ext uri="{FF2B5EF4-FFF2-40B4-BE49-F238E27FC236}">
                <a16:creationId xmlns:a16="http://schemas.microsoft.com/office/drawing/2014/main" xmlns="" id="{86AEFF79-03FD-4BC0-8A67-25CAFCFDCDAD}"/>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69293" y="1186483"/>
            <a:ext cx="8848345" cy="4477933"/>
            <a:chOff x="1669293" y="1186483"/>
            <a:chExt cx="8848345" cy="4477933"/>
          </a:xfrm>
        </p:grpSpPr>
        <p:sp>
          <p:nvSpPr>
            <p:cNvPr id="33" name="Rectangle 32">
              <a:extLst>
                <a:ext uri="{FF2B5EF4-FFF2-40B4-BE49-F238E27FC236}">
                  <a16:creationId xmlns:a16="http://schemas.microsoft.com/office/drawing/2014/main" xmlns="" id="{CB66FC33-38F1-4E8E-8474-AF1F5673BAD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674042" y="1186483"/>
              <a:ext cx="8843596"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4" name="Isosceles Triangle 33">
              <a:extLst>
                <a:ext uri="{FF2B5EF4-FFF2-40B4-BE49-F238E27FC236}">
                  <a16:creationId xmlns:a16="http://schemas.microsoft.com/office/drawing/2014/main" xmlns="" id="{32E0DAC0-8D22-4A77-8AA9-169781B2EBB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5" name="Rectangle 34">
              <a:extLst>
                <a:ext uri="{FF2B5EF4-FFF2-40B4-BE49-F238E27FC236}">
                  <a16:creationId xmlns:a16="http://schemas.microsoft.com/office/drawing/2014/main" xmlns="" id="{828C2492-9737-4D83-8CBD-93EA6D0717AD}"/>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669293" y="1991156"/>
              <a:ext cx="8845667"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useBgFill="1">
        <p:nvSpPr>
          <p:cNvPr id="37" name="Rectangle 36">
            <a:extLst>
              <a:ext uri="{FF2B5EF4-FFF2-40B4-BE49-F238E27FC236}">
                <a16:creationId xmlns:a16="http://schemas.microsoft.com/office/drawing/2014/main" xmlns="" id="{3EEED5C0-82FC-41D3-A2F9-2A5E1C6DA53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9" name="Group 38">
            <a:extLst>
              <a:ext uri="{FF2B5EF4-FFF2-40B4-BE49-F238E27FC236}">
                <a16:creationId xmlns:a16="http://schemas.microsoft.com/office/drawing/2014/main" xmlns="" id="{0BC1A2CB-4A09-4F3D-A4B4-5F1622B1FF62}"/>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40" name="Freeform 5">
              <a:extLst>
                <a:ext uri="{FF2B5EF4-FFF2-40B4-BE49-F238E27FC236}">
                  <a16:creationId xmlns:a16="http://schemas.microsoft.com/office/drawing/2014/main" xmlns="" id="{1A43EF29-744B-47C8-9A77-DD63DE3CE882}"/>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val="1"/>
                </p:ext>
              </p:extLst>
            </p:nvPr>
          </p:nvSpPr>
          <p:spPr bwMode="auto">
            <a:xfrm>
              <a:off x="-329674" y="1298404"/>
              <a:ext cx="9702800" cy="5573512"/>
            </a:xfrm>
            <a:custGeom>
              <a:avLst/>
              <a:gdLst>
                <a:gd name="T0" fmla="*/ 1752 w 2038"/>
                <a:gd name="T1" fmla="*/ 1169 h 1169"/>
                <a:gd name="T2" fmla="*/ 1487 w 2038"/>
                <a:gd name="T3" fmla="*/ 334 h 1169"/>
                <a:gd name="T4" fmla="*/ 860 w 2038"/>
                <a:gd name="T5" fmla="*/ 22 h 1169"/>
                <a:gd name="T6" fmla="*/ 199 w 2038"/>
                <a:gd name="T7" fmla="*/ 318 h 1169"/>
                <a:gd name="T8" fmla="*/ 399 w 2038"/>
                <a:gd name="T9" fmla="*/ 1165 h 1169"/>
              </a:gdLst>
              <a:ahLst/>
              <a:cxnLst>
                <a:cxn ang="0">
                  <a:pos x="T0" y="T1"/>
                </a:cxn>
                <a:cxn ang="0">
                  <a:pos x="T2" y="T3"/>
                </a:cxn>
                <a:cxn ang="0">
                  <a:pos x="T4" y="T5"/>
                </a:cxn>
                <a:cxn ang="0">
                  <a:pos x="T6" y="T7"/>
                </a:cxn>
                <a:cxn ang="0">
                  <a:pos x="T8" y="T9"/>
                </a:cxn>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 name="Freeform 6">
              <a:extLst>
                <a:ext uri="{FF2B5EF4-FFF2-40B4-BE49-F238E27FC236}">
                  <a16:creationId xmlns:a16="http://schemas.microsoft.com/office/drawing/2014/main" xmlns="" id="{DF44FED0-5B36-42C6-85A7-B8E1C2F0A636}"/>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val="1"/>
                </p:ext>
              </p:extLst>
            </p:nvPr>
          </p:nvSpPr>
          <p:spPr bwMode="auto">
            <a:xfrm>
              <a:off x="670451" y="2018236"/>
              <a:ext cx="7373938" cy="4848892"/>
            </a:xfrm>
            <a:custGeom>
              <a:avLst/>
              <a:gdLst>
                <a:gd name="T0" fmla="*/ 1025 w 1549"/>
                <a:gd name="T1" fmla="*/ 1016 h 1017"/>
                <a:gd name="T2" fmla="*/ 1443 w 1549"/>
                <a:gd name="T3" fmla="*/ 592 h 1017"/>
                <a:gd name="T4" fmla="*/ 782 w 1549"/>
                <a:gd name="T5" fmla="*/ 53 h 1017"/>
                <a:gd name="T6" fmla="*/ 150 w 1549"/>
                <a:gd name="T7" fmla="*/ 329 h 1017"/>
                <a:gd name="T8" fmla="*/ 477 w 1549"/>
                <a:gd name="T9" fmla="*/ 1017 h 1017"/>
              </a:gdLst>
              <a:ahLst/>
              <a:cxnLst>
                <a:cxn ang="0">
                  <a:pos x="T0" y="T1"/>
                </a:cxn>
                <a:cxn ang="0">
                  <a:pos x="T2" y="T3"/>
                </a:cxn>
                <a:cxn ang="0">
                  <a:pos x="T4" y="T5"/>
                </a:cxn>
                <a:cxn ang="0">
                  <a:pos x="T6" y="T7"/>
                </a:cxn>
                <a:cxn ang="0">
                  <a:pos x="T8" y="T9"/>
                </a:cxn>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Freeform 7">
              <a:extLst>
                <a:ext uri="{FF2B5EF4-FFF2-40B4-BE49-F238E27FC236}">
                  <a16:creationId xmlns:a16="http://schemas.microsoft.com/office/drawing/2014/main" xmlns="" id="{87A359F0-AFC4-4225-A933-ABC5A4312925}"/>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val="1"/>
                </p:ext>
              </p:extLst>
            </p:nvPr>
          </p:nvSpPr>
          <p:spPr bwMode="auto">
            <a:xfrm>
              <a:off x="251351" y="1788400"/>
              <a:ext cx="8035925" cy="5083516"/>
            </a:xfrm>
            <a:custGeom>
              <a:avLst/>
              <a:gdLst>
                <a:gd name="T0" fmla="*/ 1302 w 1688"/>
                <a:gd name="T1" fmla="*/ 1066 h 1066"/>
                <a:gd name="T2" fmla="*/ 1613 w 1688"/>
                <a:gd name="T3" fmla="*/ 850 h 1066"/>
                <a:gd name="T4" fmla="*/ 1517 w 1688"/>
                <a:gd name="T5" fmla="*/ 471 h 1066"/>
                <a:gd name="T6" fmla="*/ 798 w 1688"/>
                <a:gd name="T7" fmla="*/ 28 h 1066"/>
                <a:gd name="T8" fmla="*/ 181 w 1688"/>
                <a:gd name="T9" fmla="*/ 333 h 1066"/>
                <a:gd name="T10" fmla="*/ 420 w 1688"/>
                <a:gd name="T11" fmla="*/ 1066 h 1066"/>
              </a:gdLst>
              <a:ahLst/>
              <a:cxnLst>
                <a:cxn ang="0">
                  <a:pos x="T0" y="T1"/>
                </a:cxn>
                <a:cxn ang="0">
                  <a:pos x="T2" y="T3"/>
                </a:cxn>
                <a:cxn ang="0">
                  <a:pos x="T4" y="T5"/>
                </a:cxn>
                <a:cxn ang="0">
                  <a:pos x="T6" y="T7"/>
                </a:cxn>
                <a:cxn ang="0">
                  <a:pos x="T8" y="T9"/>
                </a:cxn>
                <a:cxn ang="0">
                  <a:pos x="T10" y="T11"/>
                </a:cxn>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Freeform 8">
              <a:extLst>
                <a:ext uri="{FF2B5EF4-FFF2-40B4-BE49-F238E27FC236}">
                  <a16:creationId xmlns:a16="http://schemas.microsoft.com/office/drawing/2014/main" xmlns="" id="{87E2A626-28AB-42FD-8589-4C0D7BBE9B82}"/>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val="1"/>
                </p:ext>
              </p:extLst>
            </p:nvPr>
          </p:nvSpPr>
          <p:spPr bwMode="auto">
            <a:xfrm>
              <a:off x="-1061" y="549842"/>
              <a:ext cx="10334625" cy="6322075"/>
            </a:xfrm>
            <a:custGeom>
              <a:avLst/>
              <a:gdLst>
                <a:gd name="T0" fmla="*/ 1873 w 2171"/>
                <a:gd name="T1" fmla="*/ 1326 h 1326"/>
                <a:gd name="T2" fmla="*/ 1609 w 2171"/>
                <a:gd name="T3" fmla="*/ 473 h 1326"/>
                <a:gd name="T4" fmla="*/ 880 w 2171"/>
                <a:gd name="T5" fmla="*/ 63 h 1326"/>
                <a:gd name="T6" fmla="*/ 0 w 2171"/>
                <a:gd name="T7" fmla="*/ 423 h 1326"/>
              </a:gdLst>
              <a:ahLst/>
              <a:cxnLst>
                <a:cxn ang="0">
                  <a:pos x="T0" y="T1"/>
                </a:cxn>
                <a:cxn ang="0">
                  <a:pos x="T2" y="T3"/>
                </a:cxn>
                <a:cxn ang="0">
                  <a:pos x="T4" y="T5"/>
                </a:cxn>
                <a:cxn ang="0">
                  <a:pos x="T6" y="T7"/>
                </a:cxn>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Freeform 9">
              <a:extLst>
                <a:ext uri="{FF2B5EF4-FFF2-40B4-BE49-F238E27FC236}">
                  <a16:creationId xmlns:a16="http://schemas.microsoft.com/office/drawing/2014/main" xmlns="" id="{88A08255-D434-447A-94F9-2E53CA3EA6B7}"/>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val="1"/>
                </p:ext>
              </p:extLst>
            </p:nvPr>
          </p:nvSpPr>
          <p:spPr bwMode="auto">
            <a:xfrm>
              <a:off x="3701" y="6186246"/>
              <a:ext cx="504825" cy="681527"/>
            </a:xfrm>
            <a:custGeom>
              <a:avLst/>
              <a:gdLst>
                <a:gd name="T0" fmla="*/ 0 w 106"/>
                <a:gd name="T1" fmla="*/ 0 h 143"/>
                <a:gd name="T2" fmla="*/ 106 w 106"/>
                <a:gd name="T3" fmla="*/ 143 h 143"/>
              </a:gdLst>
              <a:ahLst/>
              <a:cxnLst>
                <a:cxn ang="0">
                  <a:pos x="T0" y="T1"/>
                </a:cxn>
                <a:cxn ang="0">
                  <a:pos x="T2" y="T3"/>
                </a:cxn>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Freeform 10">
              <a:extLst>
                <a:ext uri="{FF2B5EF4-FFF2-40B4-BE49-F238E27FC236}">
                  <a16:creationId xmlns:a16="http://schemas.microsoft.com/office/drawing/2014/main" xmlns="" id="{0C1DE278-D01A-47CF-9BB1-70717D22B6A4}"/>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val="1"/>
                </p:ext>
              </p:extLst>
            </p:nvPr>
          </p:nvSpPr>
          <p:spPr bwMode="auto">
            <a:xfrm>
              <a:off x="-1061" y="-51881"/>
              <a:ext cx="11091863" cy="6923796"/>
            </a:xfrm>
            <a:custGeom>
              <a:avLst/>
              <a:gdLst>
                <a:gd name="T0" fmla="*/ 2046 w 2330"/>
                <a:gd name="T1" fmla="*/ 1452 h 1452"/>
                <a:gd name="T2" fmla="*/ 1813 w 2330"/>
                <a:gd name="T3" fmla="*/ 601 h 1452"/>
                <a:gd name="T4" fmla="*/ 956 w 2330"/>
                <a:gd name="T5" fmla="*/ 97 h 1452"/>
                <a:gd name="T6" fmla="*/ 0 w 2330"/>
                <a:gd name="T7" fmla="*/ 366 h 1452"/>
              </a:gdLst>
              <a:ahLst/>
              <a:cxnLst>
                <a:cxn ang="0">
                  <a:pos x="T0" y="T1"/>
                </a:cxn>
                <a:cxn ang="0">
                  <a:pos x="T2" y="T3"/>
                </a:cxn>
                <a:cxn ang="0">
                  <a:pos x="T4" y="T5"/>
                </a:cxn>
                <a:cxn ang="0">
                  <a:pos x="T6" y="T7"/>
                </a:cxn>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 name="Freeform 11">
              <a:extLst>
                <a:ext uri="{FF2B5EF4-FFF2-40B4-BE49-F238E27FC236}">
                  <a16:creationId xmlns:a16="http://schemas.microsoft.com/office/drawing/2014/main" xmlns="" id="{5058907E-070F-43A5-B8BC-D5FCCEB2A57B}"/>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val="1"/>
                </p:ext>
              </p:extLst>
            </p:nvPr>
          </p:nvSpPr>
          <p:spPr bwMode="auto">
            <a:xfrm>
              <a:off x="5426601" y="5579"/>
              <a:ext cx="5788025" cy="6847184"/>
            </a:xfrm>
            <a:custGeom>
              <a:avLst/>
              <a:gdLst>
                <a:gd name="T0" fmla="*/ 1094 w 1216"/>
                <a:gd name="T1" fmla="*/ 1436 h 1436"/>
                <a:gd name="T2" fmla="*/ 709 w 1216"/>
                <a:gd name="T3" fmla="*/ 551 h 1436"/>
                <a:gd name="T4" fmla="*/ 0 w 1216"/>
                <a:gd name="T5" fmla="*/ 0 h 1436"/>
              </a:gdLst>
              <a:ahLst/>
              <a:cxnLst>
                <a:cxn ang="0">
                  <a:pos x="T0" y="T1"/>
                </a:cxn>
                <a:cxn ang="0">
                  <a:pos x="T2" y="T3"/>
                </a:cxn>
                <a:cxn ang="0">
                  <a:pos x="T4" y="T5"/>
                </a:cxn>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Freeform 12">
              <a:extLst>
                <a:ext uri="{FF2B5EF4-FFF2-40B4-BE49-F238E27FC236}">
                  <a16:creationId xmlns:a16="http://schemas.microsoft.com/office/drawing/2014/main" xmlns="" id="{D62D53AC-31CA-4F19-88C4-C3495438A5D4}"/>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val="1"/>
                </p:ext>
              </p:extLst>
            </p:nvPr>
          </p:nvSpPr>
          <p:spPr bwMode="auto">
            <a:xfrm>
              <a:off x="-1061" y="5579"/>
              <a:ext cx="1057275" cy="614491"/>
            </a:xfrm>
            <a:custGeom>
              <a:avLst/>
              <a:gdLst>
                <a:gd name="T0" fmla="*/ 222 w 222"/>
                <a:gd name="T1" fmla="*/ 0 h 129"/>
                <a:gd name="T2" fmla="*/ 0 w 222"/>
                <a:gd name="T3" fmla="*/ 129 h 129"/>
              </a:gdLst>
              <a:ahLst/>
              <a:cxnLst>
                <a:cxn ang="0">
                  <a:pos x="T0" y="T1"/>
                </a:cxn>
                <a:cxn ang="0">
                  <a:pos x="T2" y="T3"/>
                </a:cxn>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Freeform 13">
              <a:extLst>
                <a:ext uri="{FF2B5EF4-FFF2-40B4-BE49-F238E27FC236}">
                  <a16:creationId xmlns:a16="http://schemas.microsoft.com/office/drawing/2014/main" xmlns="" id="{5265081A-8907-436B-9429-36E368E92923}"/>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val="1"/>
                </p:ext>
              </p:extLst>
            </p:nvPr>
          </p:nvSpPr>
          <p:spPr bwMode="auto">
            <a:xfrm>
              <a:off x="5821889" y="5579"/>
              <a:ext cx="5588000" cy="6866337"/>
            </a:xfrm>
            <a:custGeom>
              <a:avLst/>
              <a:gdLst>
                <a:gd name="T0" fmla="*/ 1067 w 1174"/>
                <a:gd name="T1" fmla="*/ 1440 h 1440"/>
                <a:gd name="T2" fmla="*/ 698 w 1174"/>
                <a:gd name="T3" fmla="*/ 577 h 1440"/>
                <a:gd name="T4" fmla="*/ 0 w 1174"/>
                <a:gd name="T5" fmla="*/ 0 h 1440"/>
              </a:gdLst>
              <a:ahLst/>
              <a:cxnLst>
                <a:cxn ang="0">
                  <a:pos x="T0" y="T1"/>
                </a:cxn>
                <a:cxn ang="0">
                  <a:pos x="T2" y="T3"/>
                </a:cxn>
                <a:cxn ang="0">
                  <a:pos x="T4" y="T5"/>
                </a:cxn>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 name="Freeform 14">
              <a:extLst>
                <a:ext uri="{FF2B5EF4-FFF2-40B4-BE49-F238E27FC236}">
                  <a16:creationId xmlns:a16="http://schemas.microsoft.com/office/drawing/2014/main" xmlns="" id="{D186EBBE-32C1-45A7-824F-A0416E8B4DDE}"/>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val="1"/>
                </p:ext>
              </p:extLst>
            </p:nvPr>
          </p:nvSpPr>
          <p:spPr bwMode="auto">
            <a:xfrm>
              <a:off x="3701" y="790"/>
              <a:ext cx="595313" cy="352734"/>
            </a:xfrm>
            <a:custGeom>
              <a:avLst/>
              <a:gdLst>
                <a:gd name="T0" fmla="*/ 125 w 125"/>
                <a:gd name="T1" fmla="*/ 0 h 74"/>
                <a:gd name="T2" fmla="*/ 0 w 125"/>
                <a:gd name="T3" fmla="*/ 74 h 74"/>
              </a:gdLst>
              <a:ahLst/>
              <a:cxnLst>
                <a:cxn ang="0">
                  <a:pos x="T0" y="T1"/>
                </a:cxn>
                <a:cxn ang="0">
                  <a:pos x="T2" y="T3"/>
                </a:cxn>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 name="Freeform 15">
              <a:extLst>
                <a:ext uri="{FF2B5EF4-FFF2-40B4-BE49-F238E27FC236}">
                  <a16:creationId xmlns:a16="http://schemas.microsoft.com/office/drawing/2014/main" xmlns="" id="{3000AB5E-3DAC-452F-8DB5-D0B2F040C8C7}"/>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val="1"/>
                </p:ext>
              </p:extLst>
            </p:nvPr>
          </p:nvSpPr>
          <p:spPr bwMode="auto">
            <a:xfrm>
              <a:off x="6012389" y="5579"/>
              <a:ext cx="5497513" cy="6866337"/>
            </a:xfrm>
            <a:custGeom>
              <a:avLst/>
              <a:gdLst>
                <a:gd name="T0" fmla="*/ 1056 w 1155"/>
                <a:gd name="T1" fmla="*/ 1440 h 1440"/>
                <a:gd name="T2" fmla="*/ 686 w 1155"/>
                <a:gd name="T3" fmla="*/ 580 h 1440"/>
                <a:gd name="T4" fmla="*/ 0 w 1155"/>
                <a:gd name="T5" fmla="*/ 0 h 1440"/>
              </a:gdLst>
              <a:ahLst/>
              <a:cxnLst>
                <a:cxn ang="0">
                  <a:pos x="T0" y="T1"/>
                </a:cxn>
                <a:cxn ang="0">
                  <a:pos x="T2" y="T3"/>
                </a:cxn>
                <a:cxn ang="0">
                  <a:pos x="T4" y="T5"/>
                </a:cxn>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 name="Freeform 16">
              <a:extLst>
                <a:ext uri="{FF2B5EF4-FFF2-40B4-BE49-F238E27FC236}">
                  <a16:creationId xmlns:a16="http://schemas.microsoft.com/office/drawing/2014/main" xmlns="" id="{2186FE1A-B164-4177-B362-CC18A1B08A2D}"/>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val="1"/>
                </p:ext>
              </p:extLst>
            </p:nvPr>
          </p:nvSpPr>
          <p:spPr bwMode="auto">
            <a:xfrm>
              <a:off x="-1061" y="5579"/>
              <a:ext cx="357188" cy="213875"/>
            </a:xfrm>
            <a:custGeom>
              <a:avLst/>
              <a:gdLst>
                <a:gd name="T0" fmla="*/ 75 w 75"/>
                <a:gd name="T1" fmla="*/ 0 h 45"/>
                <a:gd name="T2" fmla="*/ 0 w 75"/>
                <a:gd name="T3" fmla="*/ 45 h 45"/>
              </a:gdLst>
              <a:ahLst/>
              <a:cxnLst>
                <a:cxn ang="0">
                  <a:pos x="T0" y="T1"/>
                </a:cxn>
                <a:cxn ang="0">
                  <a:pos x="T2" y="T3"/>
                </a:cxn>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 name="Freeform 17">
              <a:extLst>
                <a:ext uri="{FF2B5EF4-FFF2-40B4-BE49-F238E27FC236}">
                  <a16:creationId xmlns:a16="http://schemas.microsoft.com/office/drawing/2014/main" xmlns="" id="{C331E414-AA8A-43B4-B08C-202F8FFA08D3}"/>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val="1"/>
                </p:ext>
              </p:extLst>
            </p:nvPr>
          </p:nvSpPr>
          <p:spPr bwMode="auto">
            <a:xfrm>
              <a:off x="6210826" y="790"/>
              <a:ext cx="5522913" cy="6871126"/>
            </a:xfrm>
            <a:custGeom>
              <a:avLst/>
              <a:gdLst>
                <a:gd name="T0" fmla="*/ 1053 w 1160"/>
                <a:gd name="T1" fmla="*/ 1441 h 1441"/>
                <a:gd name="T2" fmla="*/ 705 w 1160"/>
                <a:gd name="T3" fmla="*/ 599 h 1441"/>
                <a:gd name="T4" fmla="*/ 0 w 1160"/>
                <a:gd name="T5" fmla="*/ 0 h 1441"/>
              </a:gdLst>
              <a:ahLst/>
              <a:cxnLst>
                <a:cxn ang="0">
                  <a:pos x="T0" y="T1"/>
                </a:cxn>
                <a:cxn ang="0">
                  <a:pos x="T2" y="T3"/>
                </a:cxn>
                <a:cxn ang="0">
                  <a:pos x="T4" y="T5"/>
                </a:cxn>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 name="Freeform 18">
              <a:extLst>
                <a:ext uri="{FF2B5EF4-FFF2-40B4-BE49-F238E27FC236}">
                  <a16:creationId xmlns:a16="http://schemas.microsoft.com/office/drawing/2014/main" xmlns="" id="{C22F3420-4078-4F79-B9C5-E98FFDF17CF2}"/>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val="1"/>
                </p:ext>
              </p:extLst>
            </p:nvPr>
          </p:nvSpPr>
          <p:spPr bwMode="auto">
            <a:xfrm>
              <a:off x="6463239" y="5579"/>
              <a:ext cx="5413375" cy="6866337"/>
            </a:xfrm>
            <a:custGeom>
              <a:avLst/>
              <a:gdLst>
                <a:gd name="T0" fmla="*/ 1040 w 1137"/>
                <a:gd name="T1" fmla="*/ 1440 h 1440"/>
                <a:gd name="T2" fmla="*/ 698 w 1137"/>
                <a:gd name="T3" fmla="*/ 611 h 1440"/>
                <a:gd name="T4" fmla="*/ 0 w 1137"/>
                <a:gd name="T5" fmla="*/ 0 h 1440"/>
              </a:gdLst>
              <a:ahLst/>
              <a:cxnLst>
                <a:cxn ang="0">
                  <a:pos x="T0" y="T1"/>
                </a:cxn>
                <a:cxn ang="0">
                  <a:pos x="T2" y="T3"/>
                </a:cxn>
                <a:cxn ang="0">
                  <a:pos x="T4" y="T5"/>
                </a:cxn>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 name="Freeform 19">
              <a:extLst>
                <a:ext uri="{FF2B5EF4-FFF2-40B4-BE49-F238E27FC236}">
                  <a16:creationId xmlns:a16="http://schemas.microsoft.com/office/drawing/2014/main" xmlns="" id="{6ECC6989-F4BE-4B69-80F1-C6E1FEB92191}"/>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val="1"/>
                </p:ext>
              </p:extLst>
            </p:nvPr>
          </p:nvSpPr>
          <p:spPr bwMode="auto">
            <a:xfrm>
              <a:off x="6877576" y="5579"/>
              <a:ext cx="5037138" cy="6861550"/>
            </a:xfrm>
            <a:custGeom>
              <a:avLst/>
              <a:gdLst>
                <a:gd name="T0" fmla="*/ 1011 w 1058"/>
                <a:gd name="T1" fmla="*/ 1439 h 1439"/>
                <a:gd name="T2" fmla="*/ 648 w 1058"/>
                <a:gd name="T3" fmla="*/ 617 h 1439"/>
                <a:gd name="T4" fmla="*/ 0 w 1058"/>
                <a:gd name="T5" fmla="*/ 0 h 1439"/>
              </a:gdLst>
              <a:ahLst/>
              <a:cxnLst>
                <a:cxn ang="0">
                  <a:pos x="T0" y="T1"/>
                </a:cxn>
                <a:cxn ang="0">
                  <a:pos x="T2" y="T3"/>
                </a:cxn>
                <a:cxn ang="0">
                  <a:pos x="T4" y="T5"/>
                </a:cxn>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 name="Freeform 20">
              <a:extLst>
                <a:ext uri="{FF2B5EF4-FFF2-40B4-BE49-F238E27FC236}">
                  <a16:creationId xmlns:a16="http://schemas.microsoft.com/office/drawing/2014/main" xmlns="" id="{F50BB245-B754-45C8-AEDD-5B8CD81A6E6C}"/>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val="1"/>
                </p:ext>
              </p:extLst>
            </p:nvPr>
          </p:nvSpPr>
          <p:spPr bwMode="auto">
            <a:xfrm>
              <a:off x="8768289" y="5579"/>
              <a:ext cx="3417888" cy="2742066"/>
            </a:xfrm>
            <a:custGeom>
              <a:avLst/>
              <a:gdLst>
                <a:gd name="T0" fmla="*/ 718 w 718"/>
                <a:gd name="T1" fmla="*/ 575 h 575"/>
                <a:gd name="T2" fmla="*/ 0 w 718"/>
                <a:gd name="T3" fmla="*/ 0 h 575"/>
              </a:gdLst>
              <a:ahLst/>
              <a:cxnLst>
                <a:cxn ang="0">
                  <a:pos x="T0" y="T1"/>
                </a:cxn>
                <a:cxn ang="0">
                  <a:pos x="T2" y="T3"/>
                </a:cxn>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 name="Freeform 21">
              <a:extLst>
                <a:ext uri="{FF2B5EF4-FFF2-40B4-BE49-F238E27FC236}">
                  <a16:creationId xmlns:a16="http://schemas.microsoft.com/office/drawing/2014/main" xmlns="" id="{0EC5071A-FEBF-4BA6-8503-ABB15953E73E}"/>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val="1"/>
                </p:ext>
              </p:extLst>
            </p:nvPr>
          </p:nvSpPr>
          <p:spPr bwMode="auto">
            <a:xfrm>
              <a:off x="9235014" y="10367"/>
              <a:ext cx="2951163" cy="2555325"/>
            </a:xfrm>
            <a:custGeom>
              <a:avLst/>
              <a:gdLst>
                <a:gd name="T0" fmla="*/ 620 w 620"/>
                <a:gd name="T1" fmla="*/ 536 h 536"/>
                <a:gd name="T2" fmla="*/ 0 w 620"/>
                <a:gd name="T3" fmla="*/ 0 h 536"/>
              </a:gdLst>
              <a:ahLst/>
              <a:cxnLst>
                <a:cxn ang="0">
                  <a:pos x="T0" y="T1"/>
                </a:cxn>
                <a:cxn ang="0">
                  <a:pos x="T2" y="T3"/>
                </a:cxn>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 name="Freeform 22">
              <a:extLst>
                <a:ext uri="{FF2B5EF4-FFF2-40B4-BE49-F238E27FC236}">
                  <a16:creationId xmlns:a16="http://schemas.microsoft.com/office/drawing/2014/main" xmlns="" id="{6841AB4E-93F5-44FE-BEDE-C4ACD382B2DA}"/>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val="1"/>
                </p:ext>
              </p:extLst>
            </p:nvPr>
          </p:nvSpPr>
          <p:spPr bwMode="auto">
            <a:xfrm>
              <a:off x="10020826" y="5579"/>
              <a:ext cx="2165350" cy="1358265"/>
            </a:xfrm>
            <a:custGeom>
              <a:avLst/>
              <a:gdLst>
                <a:gd name="T0" fmla="*/ 0 w 455"/>
                <a:gd name="T1" fmla="*/ 0 h 285"/>
                <a:gd name="T2" fmla="*/ 455 w 455"/>
                <a:gd name="T3" fmla="*/ 285 h 285"/>
              </a:gdLst>
              <a:ahLst/>
              <a:cxnLst>
                <a:cxn ang="0">
                  <a:pos x="T0" y="T1"/>
                </a:cxn>
                <a:cxn ang="0">
                  <a:pos x="T2" y="T3"/>
                </a:cxn>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 name="Freeform 23">
              <a:extLst>
                <a:ext uri="{FF2B5EF4-FFF2-40B4-BE49-F238E27FC236}">
                  <a16:creationId xmlns:a16="http://schemas.microsoft.com/office/drawing/2014/main" xmlns="" id="{66A0EF48-27C4-4905-B89A-87D3026275DC}"/>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val="1"/>
                </p:ext>
              </p:extLst>
            </p:nvPr>
          </p:nvSpPr>
          <p:spPr bwMode="auto">
            <a:xfrm>
              <a:off x="11290826" y="5579"/>
              <a:ext cx="895350" cy="534687"/>
            </a:xfrm>
            <a:custGeom>
              <a:avLst/>
              <a:gdLst>
                <a:gd name="T0" fmla="*/ 0 w 188"/>
                <a:gd name="T1" fmla="*/ 0 h 112"/>
                <a:gd name="T2" fmla="*/ 188 w 188"/>
                <a:gd name="T3" fmla="*/ 112 h 112"/>
              </a:gdLst>
              <a:ahLst/>
              <a:cxnLst>
                <a:cxn ang="0">
                  <a:pos x="T0" y="T1"/>
                </a:cxn>
                <a:cxn ang="0">
                  <a:pos x="T2" y="T3"/>
                </a:cxn>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60" name="Rectangle 59">
            <a:extLst>
              <a:ext uri="{FF2B5EF4-FFF2-40B4-BE49-F238E27FC236}">
                <a16:creationId xmlns:a16="http://schemas.microsoft.com/office/drawing/2014/main" xmlns="" id="{7DA90018-A3A4-4DB2-82A9-25F1CB60C27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39" y="0"/>
            <a:ext cx="12191695" cy="4202929"/>
          </a:xfrm>
          <a:prstGeom prst="rect">
            <a:avLst/>
          </a:prstGeom>
          <a:solidFill>
            <a:schemeClr val="bg1"/>
          </a:solidFill>
          <a:ln w="9525">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1022" y="211959"/>
            <a:ext cx="3303627" cy="3681183"/>
          </a:xfrm>
          <a:prstGeom prst="rect">
            <a:avLst/>
          </a:prstGeom>
          <a:ln w="12700">
            <a:noFill/>
          </a:ln>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13602" y="303041"/>
            <a:ext cx="3950208" cy="3592002"/>
          </a:xfrm>
          <a:prstGeom prst="rect">
            <a:avLst/>
          </a:prstGeom>
          <a:ln w="12700">
            <a:noFill/>
          </a:ln>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51398" y="346028"/>
            <a:ext cx="3950208" cy="3562453"/>
          </a:xfrm>
          <a:prstGeom prst="rect">
            <a:avLst/>
          </a:prstGeom>
          <a:ln w="12700">
            <a:noFill/>
          </a:ln>
        </p:spPr>
      </p:pic>
      <p:grpSp>
        <p:nvGrpSpPr>
          <p:cNvPr id="62" name="Group 61">
            <a:extLst>
              <a:ext uri="{FF2B5EF4-FFF2-40B4-BE49-F238E27FC236}">
                <a16:creationId xmlns:a16="http://schemas.microsoft.com/office/drawing/2014/main" xmlns="" id="{B599B040-3C59-47F5-B8B8-ED7D57F4230F}"/>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4206292"/>
            <a:ext cx="12192755" cy="1771275"/>
            <a:chOff x="1" y="3893141"/>
            <a:chExt cx="12192755" cy="1771275"/>
          </a:xfrm>
        </p:grpSpPr>
        <p:sp>
          <p:nvSpPr>
            <p:cNvPr id="63" name="Isosceles Triangle 39">
              <a:extLst>
                <a:ext uri="{FF2B5EF4-FFF2-40B4-BE49-F238E27FC236}">
                  <a16:creationId xmlns:a16="http://schemas.microsoft.com/office/drawing/2014/main" xmlns="" id="{693F5085-42BA-4366-AAB5-4C96237F68A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xmlns="" id="{93DEC339-AF15-45D7-9B52-EE0683BA5072}"/>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 y="3893141"/>
              <a:ext cx="12192755" cy="142021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p:cNvSpPr>
            <a:spLocks noGrp="1"/>
          </p:cNvSpPr>
          <p:nvPr>
            <p:ph type="title"/>
          </p:nvPr>
        </p:nvSpPr>
        <p:spPr>
          <a:xfrm>
            <a:off x="1683982" y="4293388"/>
            <a:ext cx="8833655" cy="727748"/>
          </a:xfrm>
        </p:spPr>
        <p:txBody>
          <a:bodyPr vert="horz" lIns="228600" tIns="228600" rIns="228600" bIns="0" rtlCol="0" anchor="b">
            <a:normAutofit/>
          </a:bodyPr>
          <a:lstStyle/>
          <a:p>
            <a:pPr>
              <a:lnSpc>
                <a:spcPct val="80000"/>
              </a:lnSpc>
            </a:pPr>
            <a:r>
              <a:rPr lang="en-US" sz="3700"/>
              <a:t>The Cluster Map</a:t>
            </a:r>
          </a:p>
        </p:txBody>
      </p:sp>
      <p:sp>
        <p:nvSpPr>
          <p:cNvPr id="3" name="Content Placeholder 2"/>
          <p:cNvSpPr>
            <a:spLocks noGrp="1"/>
          </p:cNvSpPr>
          <p:nvPr>
            <p:ph idx="1"/>
          </p:nvPr>
        </p:nvSpPr>
        <p:spPr>
          <a:xfrm>
            <a:off x="1683983" y="5021137"/>
            <a:ext cx="8833654" cy="522636"/>
          </a:xfrm>
        </p:spPr>
        <p:txBody>
          <a:bodyPr vert="horz" lIns="91440" tIns="0" rIns="91440" bIns="45720" rtlCol="0">
            <a:normAutofit/>
          </a:bodyPr>
          <a:lstStyle/>
          <a:p>
            <a:pPr marL="0" indent="0" algn="ctr">
              <a:lnSpc>
                <a:spcPct val="100000"/>
              </a:lnSpc>
              <a:buNone/>
            </a:pPr>
            <a:r>
              <a:rPr lang="en-US" sz="1600">
                <a:solidFill>
                  <a:srgbClr val="FFFEFF"/>
                </a:solidFill>
              </a:rPr>
              <a:t>The resulting clusters were mapped using follium</a:t>
            </a:r>
          </a:p>
        </p:txBody>
      </p:sp>
      <p:sp>
        <p:nvSpPr>
          <p:cNvPr id="7" name="TextBox 6"/>
          <p:cNvSpPr txBox="1"/>
          <p:nvPr/>
        </p:nvSpPr>
        <p:spPr>
          <a:xfrm>
            <a:off x="371370" y="3870019"/>
            <a:ext cx="2228853" cy="369332"/>
          </a:xfrm>
          <a:prstGeom prst="rect">
            <a:avLst/>
          </a:prstGeom>
          <a:noFill/>
        </p:spPr>
        <p:txBody>
          <a:bodyPr wrap="square" rtlCol="0">
            <a:spAutoFit/>
          </a:bodyPr>
          <a:lstStyle/>
          <a:p>
            <a:r>
              <a:rPr lang="en-US" smtClean="0"/>
              <a:t>San Diego</a:t>
            </a:r>
            <a:endParaRPr lang="en-US"/>
          </a:p>
        </p:txBody>
      </p:sp>
      <p:sp>
        <p:nvSpPr>
          <p:cNvPr id="59" name="TextBox 58"/>
          <p:cNvSpPr txBox="1"/>
          <p:nvPr/>
        </p:nvSpPr>
        <p:spPr>
          <a:xfrm>
            <a:off x="4038319" y="3889727"/>
            <a:ext cx="2228853" cy="369332"/>
          </a:xfrm>
          <a:prstGeom prst="rect">
            <a:avLst/>
          </a:prstGeom>
          <a:noFill/>
        </p:spPr>
        <p:txBody>
          <a:bodyPr wrap="square" rtlCol="0">
            <a:spAutoFit/>
          </a:bodyPr>
          <a:lstStyle/>
          <a:p>
            <a:r>
              <a:rPr lang="en-US" dirty="0" smtClean="0"/>
              <a:t>Los Angeles</a:t>
            </a:r>
            <a:endParaRPr lang="en-US" dirty="0"/>
          </a:p>
        </p:txBody>
      </p:sp>
      <p:sp>
        <p:nvSpPr>
          <p:cNvPr id="61" name="TextBox 60"/>
          <p:cNvSpPr txBox="1"/>
          <p:nvPr/>
        </p:nvSpPr>
        <p:spPr>
          <a:xfrm>
            <a:off x="8138047" y="3892933"/>
            <a:ext cx="2228853" cy="369332"/>
          </a:xfrm>
          <a:prstGeom prst="rect">
            <a:avLst/>
          </a:prstGeom>
          <a:noFill/>
        </p:spPr>
        <p:txBody>
          <a:bodyPr wrap="square" rtlCol="0">
            <a:spAutoFit/>
          </a:bodyPr>
          <a:lstStyle/>
          <a:p>
            <a:r>
              <a:rPr lang="en-US" dirty="0" smtClean="0"/>
              <a:t>San Francisco</a:t>
            </a:r>
            <a:endParaRPr lang="en-US" dirty="0"/>
          </a:p>
        </p:txBody>
      </p:sp>
    </p:spTree>
    <p:extLst>
      <p:ext uri="{BB962C8B-B14F-4D97-AF65-F5344CB8AC3E}">
        <p14:creationId xmlns:p14="http://schemas.microsoft.com/office/powerpoint/2010/main" val="311976816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6" name="Rectangle 75">
            <a:extLst>
              <a:ext uri="{FF2B5EF4-FFF2-40B4-BE49-F238E27FC236}">
                <a16:creationId xmlns:a16="http://schemas.microsoft.com/office/drawing/2014/main" xmlns="" id="{398E8958-A0BD-4366-8F61-3A496C51CD6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8" name="Group 77">
            <a:extLst>
              <a:ext uri="{FF2B5EF4-FFF2-40B4-BE49-F238E27FC236}">
                <a16:creationId xmlns:a16="http://schemas.microsoft.com/office/drawing/2014/main" xmlns="" id="{D445862C-E73D-4EFB-9DD5-8A5E3473E113}"/>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79" name="Freeform 5">
              <a:extLst>
                <a:ext uri="{FF2B5EF4-FFF2-40B4-BE49-F238E27FC236}">
                  <a16:creationId xmlns:a16="http://schemas.microsoft.com/office/drawing/2014/main" xmlns="" id="{D2676ED1-2492-46B6-88D6-C9ED257B7549}"/>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val="1"/>
                </p:ext>
              </p:extLst>
            </p:nvPr>
          </p:nvSpPr>
          <p:spPr bwMode="auto">
            <a:xfrm>
              <a:off x="1306513" y="0"/>
              <a:ext cx="3862388" cy="6843713"/>
            </a:xfrm>
            <a:custGeom>
              <a:avLst/>
              <a:gdLst>
                <a:gd name="T0" fmla="*/ 813 w 813"/>
                <a:gd name="T1" fmla="*/ 0 h 1440"/>
                <a:gd name="T2" fmla="*/ 435 w 813"/>
                <a:gd name="T3" fmla="*/ 1440 h 1440"/>
              </a:gdLst>
              <a:ahLst/>
              <a:cxnLst>
                <a:cxn ang="0">
                  <a:pos x="T0" y="T1"/>
                </a:cxn>
                <a:cxn ang="0">
                  <a:pos x="T2" y="T3"/>
                </a:cxn>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0" name="Freeform 6">
              <a:extLst>
                <a:ext uri="{FF2B5EF4-FFF2-40B4-BE49-F238E27FC236}">
                  <a16:creationId xmlns:a16="http://schemas.microsoft.com/office/drawing/2014/main" xmlns="" id="{58A42DCC-C6BA-4B68-9FC4-FEE653997B00}"/>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val="1"/>
                </p:ext>
              </p:extLst>
            </p:nvPr>
          </p:nvSpPr>
          <p:spPr bwMode="auto">
            <a:xfrm>
              <a:off x="10626725" y="9525"/>
              <a:ext cx="1539875" cy="555625"/>
            </a:xfrm>
            <a:custGeom>
              <a:avLst/>
              <a:gdLst>
                <a:gd name="T0" fmla="*/ 324 w 324"/>
                <a:gd name="T1" fmla="*/ 117 h 117"/>
                <a:gd name="T2" fmla="*/ 0 w 324"/>
                <a:gd name="T3" fmla="*/ 0 h 117"/>
              </a:gdLst>
              <a:ahLst/>
              <a:cxnLst>
                <a:cxn ang="0">
                  <a:pos x="T0" y="T1"/>
                </a:cxn>
                <a:cxn ang="0">
                  <a:pos x="T2" y="T3"/>
                </a:cxn>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1" name="Freeform 7">
              <a:extLst>
                <a:ext uri="{FF2B5EF4-FFF2-40B4-BE49-F238E27FC236}">
                  <a16:creationId xmlns:a16="http://schemas.microsoft.com/office/drawing/2014/main" xmlns="" id="{F81ED05C-778D-41F3-9C0E-6DE1D668A742}"/>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val="1"/>
                </p:ext>
              </p:extLst>
            </p:nvPr>
          </p:nvSpPr>
          <p:spPr bwMode="auto">
            <a:xfrm>
              <a:off x="10247313" y="5013325"/>
              <a:ext cx="1919288" cy="1830388"/>
            </a:xfrm>
            <a:custGeom>
              <a:avLst/>
              <a:gdLst>
                <a:gd name="T0" fmla="*/ 0 w 404"/>
                <a:gd name="T1" fmla="*/ 385 h 385"/>
                <a:gd name="T2" fmla="*/ 404 w 404"/>
                <a:gd name="T3" fmla="*/ 0 h 385"/>
              </a:gdLst>
              <a:ahLst/>
              <a:cxnLst>
                <a:cxn ang="0">
                  <a:pos x="T0" y="T1"/>
                </a:cxn>
                <a:cxn ang="0">
                  <a:pos x="T2" y="T3"/>
                </a:cxn>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2" name="Freeform 8">
              <a:extLst>
                <a:ext uri="{FF2B5EF4-FFF2-40B4-BE49-F238E27FC236}">
                  <a16:creationId xmlns:a16="http://schemas.microsoft.com/office/drawing/2014/main" xmlns="" id="{EE063861-F6FC-4CC1-A77E-5993E5E2521A}"/>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val="1"/>
                </p:ext>
              </p:extLst>
            </p:nvPr>
          </p:nvSpPr>
          <p:spPr bwMode="auto">
            <a:xfrm>
              <a:off x="1120775" y="0"/>
              <a:ext cx="3676650" cy="6843713"/>
            </a:xfrm>
            <a:custGeom>
              <a:avLst/>
              <a:gdLst>
                <a:gd name="T0" fmla="*/ 774 w 774"/>
                <a:gd name="T1" fmla="*/ 0 h 1440"/>
                <a:gd name="T2" fmla="*/ 411 w 774"/>
                <a:gd name="T3" fmla="*/ 1440 h 1440"/>
              </a:gdLst>
              <a:ahLst/>
              <a:cxnLst>
                <a:cxn ang="0">
                  <a:pos x="T0" y="T1"/>
                </a:cxn>
                <a:cxn ang="0">
                  <a:pos x="T2" y="T3"/>
                </a:cxn>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3" name="Freeform 9">
              <a:extLst>
                <a:ext uri="{FF2B5EF4-FFF2-40B4-BE49-F238E27FC236}">
                  <a16:creationId xmlns:a16="http://schemas.microsoft.com/office/drawing/2014/main" xmlns="" id="{7E1DA2FC-6137-4EC4-B9F4-72264C39D412}"/>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val="1"/>
                </p:ext>
              </p:extLst>
            </p:nvPr>
          </p:nvSpPr>
          <p:spPr bwMode="auto">
            <a:xfrm>
              <a:off x="11202988" y="9525"/>
              <a:ext cx="963613" cy="366713"/>
            </a:xfrm>
            <a:custGeom>
              <a:avLst/>
              <a:gdLst>
                <a:gd name="T0" fmla="*/ 203 w 203"/>
                <a:gd name="T1" fmla="*/ 77 h 77"/>
                <a:gd name="T2" fmla="*/ 0 w 203"/>
                <a:gd name="T3" fmla="*/ 0 h 77"/>
              </a:gdLst>
              <a:ahLst/>
              <a:cxnLst>
                <a:cxn ang="0">
                  <a:pos x="T0" y="T1"/>
                </a:cxn>
                <a:cxn ang="0">
                  <a:pos x="T2" y="T3"/>
                </a:cxn>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4" name="Freeform 10">
              <a:extLst>
                <a:ext uri="{FF2B5EF4-FFF2-40B4-BE49-F238E27FC236}">
                  <a16:creationId xmlns:a16="http://schemas.microsoft.com/office/drawing/2014/main" xmlns="" id="{BFE9E3A7-993F-401D-8B16-53BFC6FA2F88}"/>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val="1"/>
                </p:ext>
              </p:extLst>
            </p:nvPr>
          </p:nvSpPr>
          <p:spPr bwMode="auto">
            <a:xfrm>
              <a:off x="10494963" y="5275263"/>
              <a:ext cx="1666875" cy="1577975"/>
            </a:xfrm>
            <a:custGeom>
              <a:avLst/>
              <a:gdLst>
                <a:gd name="T0" fmla="*/ 0 w 351"/>
                <a:gd name="T1" fmla="*/ 332 h 332"/>
                <a:gd name="T2" fmla="*/ 351 w 351"/>
                <a:gd name="T3" fmla="*/ 0 h 332"/>
              </a:gdLst>
              <a:ahLst/>
              <a:cxnLst>
                <a:cxn ang="0">
                  <a:pos x="T0" y="T1"/>
                </a:cxn>
                <a:cxn ang="0">
                  <a:pos x="T2" y="T3"/>
                </a:cxn>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5" name="Freeform 11">
              <a:extLst>
                <a:ext uri="{FF2B5EF4-FFF2-40B4-BE49-F238E27FC236}">
                  <a16:creationId xmlns:a16="http://schemas.microsoft.com/office/drawing/2014/main" xmlns="" id="{23757125-5D70-4D7A-B223-2FFC51F5B37A}"/>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val="1"/>
                </p:ext>
              </p:extLst>
            </p:nvPr>
          </p:nvSpPr>
          <p:spPr bwMode="auto">
            <a:xfrm>
              <a:off x="1001713" y="0"/>
              <a:ext cx="3621088" cy="6843713"/>
            </a:xfrm>
            <a:custGeom>
              <a:avLst/>
              <a:gdLst>
                <a:gd name="T0" fmla="*/ 762 w 762"/>
                <a:gd name="T1" fmla="*/ 0 h 1440"/>
                <a:gd name="T2" fmla="*/ 403 w 762"/>
                <a:gd name="T3" fmla="*/ 1440 h 1440"/>
              </a:gdLst>
              <a:ahLst/>
              <a:cxnLst>
                <a:cxn ang="0">
                  <a:pos x="T0" y="T1"/>
                </a:cxn>
                <a:cxn ang="0">
                  <a:pos x="T2" y="T3"/>
                </a:cxn>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6" name="Freeform 12">
              <a:extLst>
                <a:ext uri="{FF2B5EF4-FFF2-40B4-BE49-F238E27FC236}">
                  <a16:creationId xmlns:a16="http://schemas.microsoft.com/office/drawing/2014/main" xmlns="" id="{03C4207E-9457-436F-B9A0-C3CAEBF816CF}"/>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val="1"/>
                </p:ext>
              </p:extLst>
            </p:nvPr>
          </p:nvSpPr>
          <p:spPr bwMode="auto">
            <a:xfrm>
              <a:off x="11501438" y="9525"/>
              <a:ext cx="665163" cy="257175"/>
            </a:xfrm>
            <a:custGeom>
              <a:avLst/>
              <a:gdLst>
                <a:gd name="T0" fmla="*/ 140 w 140"/>
                <a:gd name="T1" fmla="*/ 54 h 54"/>
                <a:gd name="T2" fmla="*/ 0 w 140"/>
                <a:gd name="T3" fmla="*/ 0 h 54"/>
              </a:gdLst>
              <a:ahLst/>
              <a:cxnLst>
                <a:cxn ang="0">
                  <a:pos x="T0" y="T1"/>
                </a:cxn>
                <a:cxn ang="0">
                  <a:pos x="T2" y="T3"/>
                </a:cxn>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7" name="Freeform 13">
              <a:extLst>
                <a:ext uri="{FF2B5EF4-FFF2-40B4-BE49-F238E27FC236}">
                  <a16:creationId xmlns:a16="http://schemas.microsoft.com/office/drawing/2014/main" xmlns="" id="{64EE9697-E49F-4E62-8318-9E2DBC6E7C93}"/>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val="1"/>
                </p:ext>
              </p:extLst>
            </p:nvPr>
          </p:nvSpPr>
          <p:spPr bwMode="auto">
            <a:xfrm>
              <a:off x="10641013" y="5408613"/>
              <a:ext cx="1525588" cy="1435100"/>
            </a:xfrm>
            <a:custGeom>
              <a:avLst/>
              <a:gdLst>
                <a:gd name="T0" fmla="*/ 0 w 321"/>
                <a:gd name="T1" fmla="*/ 302 h 302"/>
                <a:gd name="T2" fmla="*/ 321 w 321"/>
                <a:gd name="T3" fmla="*/ 0 h 302"/>
              </a:gdLst>
              <a:ahLst/>
              <a:cxnLst>
                <a:cxn ang="0">
                  <a:pos x="T0" y="T1"/>
                </a:cxn>
                <a:cxn ang="0">
                  <a:pos x="T2" y="T3"/>
                </a:cxn>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8" name="Freeform 14">
              <a:extLst>
                <a:ext uri="{FF2B5EF4-FFF2-40B4-BE49-F238E27FC236}">
                  <a16:creationId xmlns:a16="http://schemas.microsoft.com/office/drawing/2014/main" xmlns="" id="{0800120F-70F4-4696-BAFB-BBC0BC57647E}"/>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val="1"/>
                </p:ext>
              </p:extLst>
            </p:nvPr>
          </p:nvSpPr>
          <p:spPr bwMode="auto">
            <a:xfrm>
              <a:off x="1001713" y="0"/>
              <a:ext cx="3244850" cy="6843713"/>
            </a:xfrm>
            <a:custGeom>
              <a:avLst/>
              <a:gdLst>
                <a:gd name="T0" fmla="*/ 683 w 683"/>
                <a:gd name="T1" fmla="*/ 0 h 1440"/>
                <a:gd name="T2" fmla="*/ 355 w 683"/>
                <a:gd name="T3" fmla="*/ 1440 h 1440"/>
              </a:gdLst>
              <a:ahLst/>
              <a:cxnLst>
                <a:cxn ang="0">
                  <a:pos x="T0" y="T1"/>
                </a:cxn>
                <a:cxn ang="0">
                  <a:pos x="T2" y="T3"/>
                </a:cxn>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9" name="Freeform 15">
              <a:extLst>
                <a:ext uri="{FF2B5EF4-FFF2-40B4-BE49-F238E27FC236}">
                  <a16:creationId xmlns:a16="http://schemas.microsoft.com/office/drawing/2014/main" xmlns="" id="{8D1E1ADB-5BAA-49F4-BE24-044E9410435A}"/>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val="1"/>
                </p:ext>
              </p:extLst>
            </p:nvPr>
          </p:nvSpPr>
          <p:spPr bwMode="auto">
            <a:xfrm>
              <a:off x="10802938" y="5518150"/>
              <a:ext cx="1363663" cy="1325563"/>
            </a:xfrm>
            <a:custGeom>
              <a:avLst/>
              <a:gdLst>
                <a:gd name="T0" fmla="*/ 0 w 287"/>
                <a:gd name="T1" fmla="*/ 279 h 279"/>
                <a:gd name="T2" fmla="*/ 287 w 287"/>
                <a:gd name="T3" fmla="*/ 0 h 279"/>
              </a:gdLst>
              <a:ahLst/>
              <a:cxnLst>
                <a:cxn ang="0">
                  <a:pos x="T0" y="T1"/>
                </a:cxn>
                <a:cxn ang="0">
                  <a:pos x="T2" y="T3"/>
                </a:cxn>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0" name="Freeform 16">
              <a:extLst>
                <a:ext uri="{FF2B5EF4-FFF2-40B4-BE49-F238E27FC236}">
                  <a16:creationId xmlns:a16="http://schemas.microsoft.com/office/drawing/2014/main" xmlns="" id="{9D410413-BDE6-4A4E-930A-0ACBBF8CD237}"/>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val="1"/>
                </p:ext>
              </p:extLst>
            </p:nvPr>
          </p:nvSpPr>
          <p:spPr bwMode="auto">
            <a:xfrm>
              <a:off x="889000" y="0"/>
              <a:ext cx="3230563" cy="6843713"/>
            </a:xfrm>
            <a:custGeom>
              <a:avLst/>
              <a:gdLst>
                <a:gd name="T0" fmla="*/ 680 w 680"/>
                <a:gd name="T1" fmla="*/ 0 h 1440"/>
                <a:gd name="T2" fmla="*/ 337 w 680"/>
                <a:gd name="T3" fmla="*/ 1440 h 1440"/>
              </a:gdLst>
              <a:ahLst/>
              <a:cxnLst>
                <a:cxn ang="0">
                  <a:pos x="T0" y="T1"/>
                </a:cxn>
                <a:cxn ang="0">
                  <a:pos x="T2" y="T3"/>
                </a:cxn>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1" name="Freeform 17">
              <a:extLst>
                <a:ext uri="{FF2B5EF4-FFF2-40B4-BE49-F238E27FC236}">
                  <a16:creationId xmlns:a16="http://schemas.microsoft.com/office/drawing/2014/main" xmlns="" id="{0EBF657D-5B37-4F84-8833-C569EAB90419}"/>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val="1"/>
                </p:ext>
              </p:extLst>
            </p:nvPr>
          </p:nvSpPr>
          <p:spPr bwMode="auto">
            <a:xfrm>
              <a:off x="10979150" y="5694363"/>
              <a:ext cx="1187450" cy="1149350"/>
            </a:xfrm>
            <a:custGeom>
              <a:avLst/>
              <a:gdLst>
                <a:gd name="T0" fmla="*/ 0 w 250"/>
                <a:gd name="T1" fmla="*/ 242 h 242"/>
                <a:gd name="T2" fmla="*/ 250 w 250"/>
                <a:gd name="T3" fmla="*/ 0 h 242"/>
              </a:gdLst>
              <a:ahLst/>
              <a:cxnLst>
                <a:cxn ang="0">
                  <a:pos x="T0" y="T1"/>
                </a:cxn>
                <a:cxn ang="0">
                  <a:pos x="T2" y="T3"/>
                </a:cxn>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2" name="Freeform 18">
              <a:extLst>
                <a:ext uri="{FF2B5EF4-FFF2-40B4-BE49-F238E27FC236}">
                  <a16:creationId xmlns:a16="http://schemas.microsoft.com/office/drawing/2014/main" xmlns="" id="{A2DBF00E-BE35-44EC-A95B-8B2EE92335B0}"/>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val="1"/>
                </p:ext>
              </p:extLst>
            </p:nvPr>
          </p:nvSpPr>
          <p:spPr bwMode="auto">
            <a:xfrm>
              <a:off x="484188" y="0"/>
              <a:ext cx="3421063" cy="6843713"/>
            </a:xfrm>
            <a:custGeom>
              <a:avLst/>
              <a:gdLst>
                <a:gd name="T0" fmla="*/ 720 w 720"/>
                <a:gd name="T1" fmla="*/ 0 h 1440"/>
                <a:gd name="T2" fmla="*/ 362 w 720"/>
                <a:gd name="T3" fmla="*/ 1440 h 1440"/>
              </a:gdLst>
              <a:ahLst/>
              <a:cxnLst>
                <a:cxn ang="0">
                  <a:pos x="T0" y="T1"/>
                </a:cxn>
                <a:cxn ang="0">
                  <a:pos x="T2" y="T3"/>
                </a:cxn>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3" name="Freeform 19">
              <a:extLst>
                <a:ext uri="{FF2B5EF4-FFF2-40B4-BE49-F238E27FC236}">
                  <a16:creationId xmlns:a16="http://schemas.microsoft.com/office/drawing/2014/main" xmlns="" id="{BA2C8141-5135-467E-B940-D3836B16E90E}"/>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val="1"/>
                </p:ext>
              </p:extLst>
            </p:nvPr>
          </p:nvSpPr>
          <p:spPr bwMode="auto">
            <a:xfrm>
              <a:off x="11287125" y="6049963"/>
              <a:ext cx="879475" cy="793750"/>
            </a:xfrm>
            <a:custGeom>
              <a:avLst/>
              <a:gdLst>
                <a:gd name="T0" fmla="*/ 0 w 185"/>
                <a:gd name="T1" fmla="*/ 167 h 167"/>
                <a:gd name="T2" fmla="*/ 185 w 185"/>
                <a:gd name="T3" fmla="*/ 0 h 167"/>
              </a:gdLst>
              <a:ahLst/>
              <a:cxnLst>
                <a:cxn ang="0">
                  <a:pos x="T0" y="T1"/>
                </a:cxn>
                <a:cxn ang="0">
                  <a:pos x="T2" y="T3"/>
                </a:cxn>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4" name="Freeform 20">
              <a:extLst>
                <a:ext uri="{FF2B5EF4-FFF2-40B4-BE49-F238E27FC236}">
                  <a16:creationId xmlns:a16="http://schemas.microsoft.com/office/drawing/2014/main" xmlns="" id="{44991C1A-45E7-45C6-8816-BFEDFFCCB754}"/>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val="1"/>
                </p:ext>
              </p:extLst>
            </p:nvPr>
          </p:nvSpPr>
          <p:spPr bwMode="auto">
            <a:xfrm>
              <a:off x="598488" y="0"/>
              <a:ext cx="2717800" cy="6843713"/>
            </a:xfrm>
            <a:custGeom>
              <a:avLst/>
              <a:gdLst>
                <a:gd name="T0" fmla="*/ 572 w 572"/>
                <a:gd name="T1" fmla="*/ 0 h 1440"/>
                <a:gd name="T2" fmla="*/ 164 w 572"/>
                <a:gd name="T3" fmla="*/ 1440 h 1440"/>
              </a:gdLst>
              <a:ahLst/>
              <a:cxnLst>
                <a:cxn ang="0">
                  <a:pos x="T0" y="T1"/>
                </a:cxn>
                <a:cxn ang="0">
                  <a:pos x="T2" y="T3"/>
                </a:cxn>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5" name="Freeform 21">
              <a:extLst>
                <a:ext uri="{FF2B5EF4-FFF2-40B4-BE49-F238E27FC236}">
                  <a16:creationId xmlns:a16="http://schemas.microsoft.com/office/drawing/2014/main" xmlns="" id="{B88BEC13-903F-4318-B5AB-DC23ED2ED589}"/>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val="1"/>
                </p:ext>
              </p:extLst>
            </p:nvPr>
          </p:nvSpPr>
          <p:spPr bwMode="auto">
            <a:xfrm>
              <a:off x="261938" y="0"/>
              <a:ext cx="2944813" cy="6843713"/>
            </a:xfrm>
            <a:custGeom>
              <a:avLst/>
              <a:gdLst>
                <a:gd name="T0" fmla="*/ 620 w 620"/>
                <a:gd name="T1" fmla="*/ 0 h 1440"/>
                <a:gd name="T2" fmla="*/ 186 w 620"/>
                <a:gd name="T3" fmla="*/ 1440 h 1440"/>
              </a:gdLst>
              <a:ahLst/>
              <a:cxnLst>
                <a:cxn ang="0">
                  <a:pos x="T0" y="T1"/>
                </a:cxn>
                <a:cxn ang="0">
                  <a:pos x="T2" y="T3"/>
                </a:cxn>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6" name="Freeform 22">
              <a:extLst>
                <a:ext uri="{FF2B5EF4-FFF2-40B4-BE49-F238E27FC236}">
                  <a16:creationId xmlns:a16="http://schemas.microsoft.com/office/drawing/2014/main" xmlns="" id="{41E259CE-D2C5-4FBC-9FAE-5AB0BBD0E483}"/>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val="1"/>
                </p:ext>
              </p:extLst>
            </p:nvPr>
          </p:nvSpPr>
          <p:spPr bwMode="auto">
            <a:xfrm>
              <a:off x="-417513" y="0"/>
              <a:ext cx="2403475" cy="6843713"/>
            </a:xfrm>
            <a:custGeom>
              <a:avLst/>
              <a:gdLst>
                <a:gd name="T0" fmla="*/ 506 w 506"/>
                <a:gd name="T1" fmla="*/ 0 h 1440"/>
                <a:gd name="T2" fmla="*/ 171 w 506"/>
                <a:gd name="T3" fmla="*/ 1440 h 1440"/>
              </a:gdLst>
              <a:ahLst/>
              <a:cxnLst>
                <a:cxn ang="0">
                  <a:pos x="T0" y="T1"/>
                </a:cxn>
                <a:cxn ang="0">
                  <a:pos x="T2" y="T3"/>
                </a:cxn>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7" name="Freeform 23">
              <a:extLst>
                <a:ext uri="{FF2B5EF4-FFF2-40B4-BE49-F238E27FC236}">
                  <a16:creationId xmlns:a16="http://schemas.microsoft.com/office/drawing/2014/main" xmlns="" id="{495CB679-05D8-44D1-8218-C52552952186}"/>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val="1"/>
                </p:ext>
              </p:extLst>
            </p:nvPr>
          </p:nvSpPr>
          <p:spPr bwMode="auto">
            <a:xfrm>
              <a:off x="14288" y="9525"/>
              <a:ext cx="1771650" cy="3198813"/>
            </a:xfrm>
            <a:custGeom>
              <a:avLst/>
              <a:gdLst>
                <a:gd name="T0" fmla="*/ 373 w 373"/>
                <a:gd name="T1" fmla="*/ 0 h 673"/>
                <a:gd name="T2" fmla="*/ 0 w 373"/>
                <a:gd name="T3" fmla="*/ 673 h 673"/>
              </a:gdLst>
              <a:ahLst/>
              <a:cxnLst>
                <a:cxn ang="0">
                  <a:pos x="T0" y="T1"/>
                </a:cxn>
                <a:cxn ang="0">
                  <a:pos x="T2" y="T3"/>
                </a:cxn>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8" name="Freeform 24">
              <a:extLst>
                <a:ext uri="{FF2B5EF4-FFF2-40B4-BE49-F238E27FC236}">
                  <a16:creationId xmlns:a16="http://schemas.microsoft.com/office/drawing/2014/main" xmlns="" id="{DFCC6878-2DB4-4497-B668-E75220A20351}"/>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val="1"/>
                </p:ext>
              </p:extLst>
            </p:nvPr>
          </p:nvSpPr>
          <p:spPr bwMode="auto">
            <a:xfrm>
              <a:off x="4763" y="6016625"/>
              <a:ext cx="214313" cy="827088"/>
            </a:xfrm>
            <a:custGeom>
              <a:avLst/>
              <a:gdLst>
                <a:gd name="T0" fmla="*/ 0 w 45"/>
                <a:gd name="T1" fmla="*/ 0 h 174"/>
                <a:gd name="T2" fmla="*/ 45 w 45"/>
                <a:gd name="T3" fmla="*/ 174 h 174"/>
              </a:gdLst>
              <a:ahLst/>
              <a:cxnLst>
                <a:cxn ang="0">
                  <a:pos x="T0" y="T1"/>
                </a:cxn>
                <a:cxn ang="0">
                  <a:pos x="T2" y="T3"/>
                </a:cxn>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9" name="Freeform 25">
              <a:extLst>
                <a:ext uri="{FF2B5EF4-FFF2-40B4-BE49-F238E27FC236}">
                  <a16:creationId xmlns:a16="http://schemas.microsoft.com/office/drawing/2014/main" xmlns="" id="{36254A6B-DCFA-42AD-906C-C43E2CAEAF1F}"/>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val="1"/>
                </p:ext>
              </p:extLst>
            </p:nvPr>
          </p:nvSpPr>
          <p:spPr bwMode="auto">
            <a:xfrm>
              <a:off x="14288" y="0"/>
              <a:ext cx="1562100" cy="2228850"/>
            </a:xfrm>
            <a:custGeom>
              <a:avLst/>
              <a:gdLst>
                <a:gd name="T0" fmla="*/ 329 w 329"/>
                <a:gd name="T1" fmla="*/ 0 h 469"/>
                <a:gd name="T2" fmla="*/ 0 w 329"/>
                <a:gd name="T3" fmla="*/ 469 h 469"/>
              </a:gdLst>
              <a:ahLst/>
              <a:cxnLst>
                <a:cxn ang="0">
                  <a:pos x="T0" y="T1"/>
                </a:cxn>
                <a:cxn ang="0">
                  <a:pos x="T2" y="T3"/>
                </a:cxn>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101" name="Rectangle 100">
            <a:extLst>
              <a:ext uri="{FF2B5EF4-FFF2-40B4-BE49-F238E27FC236}">
                <a16:creationId xmlns:a16="http://schemas.microsoft.com/office/drawing/2014/main" xmlns="" id="{1429180E-866D-447C-A170-484000E4897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1682" y="1047102"/>
            <a:ext cx="5936885"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Isosceles Triangle 22">
            <a:extLst>
              <a:ext uri="{FF2B5EF4-FFF2-40B4-BE49-F238E27FC236}">
                <a16:creationId xmlns:a16="http://schemas.microsoft.com/office/drawing/2014/main" xmlns="" id="{FEE51AA4-287D-4CB8-8CD4-D6986106F43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602131" y="5546507"/>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a:extLst>
              <a:ext uri="{FF2B5EF4-FFF2-40B4-BE49-F238E27FC236}">
                <a16:creationId xmlns:a16="http://schemas.microsoft.com/office/drawing/2014/main" xmlns="" id="{0177ACA7-E71A-4888-9EBD-074801D881C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1682" y="1634393"/>
            <a:ext cx="5935796" cy="391730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73978" y="1718735"/>
            <a:ext cx="5767566" cy="1072378"/>
          </a:xfrm>
        </p:spPr>
        <p:txBody>
          <a:bodyPr anchor="ctr">
            <a:normAutofit/>
          </a:bodyPr>
          <a:lstStyle/>
          <a:p>
            <a:r>
              <a:rPr lang="en-US" sz="3600" dirty="0" smtClean="0"/>
              <a:t>Cluster Descriptions</a:t>
            </a:r>
            <a:endParaRPr lang="en-US" sz="3600" dirty="0"/>
          </a:p>
        </p:txBody>
      </p:sp>
      <p:sp>
        <p:nvSpPr>
          <p:cNvPr id="3" name="Content Placeholder 2"/>
          <p:cNvSpPr>
            <a:spLocks noGrp="1"/>
          </p:cNvSpPr>
          <p:nvPr>
            <p:ph idx="1"/>
          </p:nvPr>
        </p:nvSpPr>
        <p:spPr>
          <a:xfrm>
            <a:off x="873102" y="2789239"/>
            <a:ext cx="5768442" cy="2683606"/>
          </a:xfrm>
        </p:spPr>
        <p:txBody>
          <a:bodyPr>
            <a:normAutofit/>
          </a:bodyPr>
          <a:lstStyle/>
          <a:p>
            <a:pPr>
              <a:lnSpc>
                <a:spcPct val="110000"/>
              </a:lnSpc>
              <a:buClr>
                <a:srgbClr val="F7C99D"/>
              </a:buClr>
            </a:pPr>
            <a:r>
              <a:rPr lang="en-US" sz="1400" dirty="0">
                <a:solidFill>
                  <a:srgbClr val="FFFFFE"/>
                </a:solidFill>
              </a:rPr>
              <a:t>I also examined how clusters differ from the mean on their key </a:t>
            </a:r>
            <a:r>
              <a:rPr lang="en-US" sz="1400" dirty="0" smtClean="0">
                <a:solidFill>
                  <a:srgbClr val="FFFFFE"/>
                </a:solidFill>
              </a:rPr>
              <a:t>characteristics using radar plots</a:t>
            </a:r>
            <a:endParaRPr lang="en-US" sz="1400" dirty="0">
              <a:solidFill>
                <a:srgbClr val="FFFFFE"/>
              </a:solidFill>
            </a:endParaRPr>
          </a:p>
          <a:p>
            <a:pPr>
              <a:lnSpc>
                <a:spcPct val="110000"/>
              </a:lnSpc>
              <a:buClr>
                <a:srgbClr val="F7C99D"/>
              </a:buClr>
            </a:pPr>
            <a:r>
              <a:rPr lang="en-US" sz="1400" dirty="0">
                <a:solidFill>
                  <a:srgbClr val="FFFFFE"/>
                </a:solidFill>
              </a:rPr>
              <a:t>The radar plots demonstrate the Cluster 0 and Cluster 3 contain most of the city neighborhoods with numerous food and entertainment venues</a:t>
            </a:r>
          </a:p>
          <a:p>
            <a:pPr>
              <a:lnSpc>
                <a:spcPct val="110000"/>
              </a:lnSpc>
              <a:buClr>
                <a:srgbClr val="F7C99D"/>
              </a:buClr>
            </a:pPr>
            <a:r>
              <a:rPr lang="en-US" sz="1400" dirty="0">
                <a:solidFill>
                  <a:srgbClr val="FFFFFE"/>
                </a:solidFill>
              </a:rPr>
              <a:t>Cluster 1 unites neighborhoods with plenty of natural sights like parks, beaches, and trails</a:t>
            </a:r>
          </a:p>
          <a:p>
            <a:pPr>
              <a:lnSpc>
                <a:spcPct val="110000"/>
              </a:lnSpc>
              <a:buClr>
                <a:srgbClr val="F7C99D"/>
              </a:buClr>
            </a:pPr>
            <a:r>
              <a:rPr lang="en-US" sz="1400" dirty="0">
                <a:solidFill>
                  <a:srgbClr val="FFFFFE"/>
                </a:solidFill>
              </a:rPr>
              <a:t>Cluster 2 has neighborhood with vibrant cultural and entertainment scene</a:t>
            </a:r>
          </a:p>
        </p:txBody>
      </p:sp>
      <p:sp>
        <p:nvSpPr>
          <p:cNvPr id="107" name="Rectangle 106">
            <a:extLst>
              <a:ext uri="{FF2B5EF4-FFF2-40B4-BE49-F238E27FC236}">
                <a16:creationId xmlns:a16="http://schemas.microsoft.com/office/drawing/2014/main" xmlns="" id="{B2DF6337-9683-4A06-B3D5-CB22C7F4F2B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49862" y="-6706"/>
            <a:ext cx="4642138" cy="6871125"/>
          </a:xfrm>
          <a:prstGeom prst="rect">
            <a:avLst/>
          </a:prstGeom>
          <a:solidFill>
            <a:schemeClr val="bg1"/>
          </a:solidFill>
          <a:ln w="9525">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r="3567" b="-3"/>
          <a:stretch/>
        </p:blipFill>
        <p:spPr>
          <a:xfrm>
            <a:off x="7567903" y="1771478"/>
            <a:ext cx="4560308" cy="3725241"/>
          </a:xfrm>
          <a:prstGeom prst="rect">
            <a:avLst/>
          </a:prstGeom>
        </p:spPr>
      </p:pic>
    </p:spTree>
    <p:extLst>
      <p:ext uri="{BB962C8B-B14F-4D97-AF65-F5344CB8AC3E}">
        <p14:creationId xmlns:p14="http://schemas.microsoft.com/office/powerpoint/2010/main" val="7687805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xmlns="" id="{48CAE4AE-A9DF-45AF-9A9C-1712BC63418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xmlns="" id="{6C272060-BC98-4C91-A58F-4DFEC566CF7F}"/>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2" name="Freeform 5">
              <a:extLst>
                <a:ext uri="{FF2B5EF4-FFF2-40B4-BE49-F238E27FC236}">
                  <a16:creationId xmlns:a16="http://schemas.microsoft.com/office/drawing/2014/main" xmlns="" id="{8BA2DCB9-0DC0-4109-B2A2-56896E35E664}"/>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val="1"/>
                </p:ext>
              </p:extLst>
            </p:nvPr>
          </p:nvSpPr>
          <p:spPr bwMode="auto">
            <a:xfrm>
              <a:off x="1306513" y="0"/>
              <a:ext cx="3862388" cy="6843713"/>
            </a:xfrm>
            <a:custGeom>
              <a:avLst/>
              <a:gdLst>
                <a:gd name="T0" fmla="*/ 813 w 813"/>
                <a:gd name="T1" fmla="*/ 0 h 1440"/>
                <a:gd name="T2" fmla="*/ 435 w 813"/>
                <a:gd name="T3" fmla="*/ 1440 h 1440"/>
              </a:gdLst>
              <a:ahLst/>
              <a:cxnLst>
                <a:cxn ang="0">
                  <a:pos x="T0" y="T1"/>
                </a:cxn>
                <a:cxn ang="0">
                  <a:pos x="T2" y="T3"/>
                </a:cxn>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Freeform 6">
              <a:extLst>
                <a:ext uri="{FF2B5EF4-FFF2-40B4-BE49-F238E27FC236}">
                  <a16:creationId xmlns:a16="http://schemas.microsoft.com/office/drawing/2014/main" xmlns="" id="{64A33555-1142-4AD7-8084-1A99422A1186}"/>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val="1"/>
                </p:ext>
              </p:extLst>
            </p:nvPr>
          </p:nvSpPr>
          <p:spPr bwMode="auto">
            <a:xfrm>
              <a:off x="10626725" y="9525"/>
              <a:ext cx="1539875" cy="555625"/>
            </a:xfrm>
            <a:custGeom>
              <a:avLst/>
              <a:gdLst>
                <a:gd name="T0" fmla="*/ 324 w 324"/>
                <a:gd name="T1" fmla="*/ 117 h 117"/>
                <a:gd name="T2" fmla="*/ 0 w 324"/>
                <a:gd name="T3" fmla="*/ 0 h 117"/>
              </a:gdLst>
              <a:ahLst/>
              <a:cxnLst>
                <a:cxn ang="0">
                  <a:pos x="T0" y="T1"/>
                </a:cxn>
                <a:cxn ang="0">
                  <a:pos x="T2" y="T3"/>
                </a:cxn>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Freeform 7">
              <a:extLst>
                <a:ext uri="{FF2B5EF4-FFF2-40B4-BE49-F238E27FC236}">
                  <a16:creationId xmlns:a16="http://schemas.microsoft.com/office/drawing/2014/main" xmlns="" id="{BC6E4081-1A88-453E-8CCF-B97B0CE20DF4}"/>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val="1"/>
                </p:ext>
              </p:extLst>
            </p:nvPr>
          </p:nvSpPr>
          <p:spPr bwMode="auto">
            <a:xfrm>
              <a:off x="10247313" y="5013325"/>
              <a:ext cx="1919288" cy="1830388"/>
            </a:xfrm>
            <a:custGeom>
              <a:avLst/>
              <a:gdLst>
                <a:gd name="T0" fmla="*/ 0 w 404"/>
                <a:gd name="T1" fmla="*/ 385 h 385"/>
                <a:gd name="T2" fmla="*/ 404 w 404"/>
                <a:gd name="T3" fmla="*/ 0 h 385"/>
              </a:gdLst>
              <a:ahLst/>
              <a:cxnLst>
                <a:cxn ang="0">
                  <a:pos x="T0" y="T1"/>
                </a:cxn>
                <a:cxn ang="0">
                  <a:pos x="T2" y="T3"/>
                </a:cxn>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Freeform 8">
              <a:extLst>
                <a:ext uri="{FF2B5EF4-FFF2-40B4-BE49-F238E27FC236}">
                  <a16:creationId xmlns:a16="http://schemas.microsoft.com/office/drawing/2014/main" xmlns="" id="{5B7E0935-6EE8-4C61-AED5-09B9A2A99AF0}"/>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val="1"/>
                </p:ext>
              </p:extLst>
            </p:nvPr>
          </p:nvSpPr>
          <p:spPr bwMode="auto">
            <a:xfrm>
              <a:off x="1120775" y="0"/>
              <a:ext cx="3676650" cy="6843713"/>
            </a:xfrm>
            <a:custGeom>
              <a:avLst/>
              <a:gdLst>
                <a:gd name="T0" fmla="*/ 774 w 774"/>
                <a:gd name="T1" fmla="*/ 0 h 1440"/>
                <a:gd name="T2" fmla="*/ 411 w 774"/>
                <a:gd name="T3" fmla="*/ 1440 h 1440"/>
              </a:gdLst>
              <a:ahLst/>
              <a:cxnLst>
                <a:cxn ang="0">
                  <a:pos x="T0" y="T1"/>
                </a:cxn>
                <a:cxn ang="0">
                  <a:pos x="T2" y="T3"/>
                </a:cxn>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Freeform 9">
              <a:extLst>
                <a:ext uri="{FF2B5EF4-FFF2-40B4-BE49-F238E27FC236}">
                  <a16:creationId xmlns:a16="http://schemas.microsoft.com/office/drawing/2014/main" xmlns="" id="{EB962BD6-C878-48FF-A75E-DCC7BDA3C33C}"/>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val="1"/>
                </p:ext>
              </p:extLst>
            </p:nvPr>
          </p:nvSpPr>
          <p:spPr bwMode="auto">
            <a:xfrm>
              <a:off x="11202988" y="9525"/>
              <a:ext cx="963613" cy="366713"/>
            </a:xfrm>
            <a:custGeom>
              <a:avLst/>
              <a:gdLst>
                <a:gd name="T0" fmla="*/ 203 w 203"/>
                <a:gd name="T1" fmla="*/ 77 h 77"/>
                <a:gd name="T2" fmla="*/ 0 w 203"/>
                <a:gd name="T3" fmla="*/ 0 h 77"/>
              </a:gdLst>
              <a:ahLst/>
              <a:cxnLst>
                <a:cxn ang="0">
                  <a:pos x="T0" y="T1"/>
                </a:cxn>
                <a:cxn ang="0">
                  <a:pos x="T2" y="T3"/>
                </a:cxn>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Freeform 10">
              <a:extLst>
                <a:ext uri="{FF2B5EF4-FFF2-40B4-BE49-F238E27FC236}">
                  <a16:creationId xmlns:a16="http://schemas.microsoft.com/office/drawing/2014/main" xmlns="" id="{CABF3786-BDE1-4FE5-9967-F6B6131A2CF0}"/>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val="1"/>
                </p:ext>
              </p:extLst>
            </p:nvPr>
          </p:nvSpPr>
          <p:spPr bwMode="auto">
            <a:xfrm>
              <a:off x="10494963" y="5275263"/>
              <a:ext cx="1666875" cy="1577975"/>
            </a:xfrm>
            <a:custGeom>
              <a:avLst/>
              <a:gdLst>
                <a:gd name="T0" fmla="*/ 0 w 351"/>
                <a:gd name="T1" fmla="*/ 332 h 332"/>
                <a:gd name="T2" fmla="*/ 351 w 351"/>
                <a:gd name="T3" fmla="*/ 0 h 332"/>
              </a:gdLst>
              <a:ahLst/>
              <a:cxnLst>
                <a:cxn ang="0">
                  <a:pos x="T0" y="T1"/>
                </a:cxn>
                <a:cxn ang="0">
                  <a:pos x="T2" y="T3"/>
                </a:cxn>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Freeform 11">
              <a:extLst>
                <a:ext uri="{FF2B5EF4-FFF2-40B4-BE49-F238E27FC236}">
                  <a16:creationId xmlns:a16="http://schemas.microsoft.com/office/drawing/2014/main" xmlns="" id="{4969707A-C75E-4F7F-A5C2-2991C6547550}"/>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val="1"/>
                </p:ext>
              </p:extLst>
            </p:nvPr>
          </p:nvSpPr>
          <p:spPr bwMode="auto">
            <a:xfrm>
              <a:off x="1001713" y="0"/>
              <a:ext cx="3621088" cy="6843713"/>
            </a:xfrm>
            <a:custGeom>
              <a:avLst/>
              <a:gdLst>
                <a:gd name="T0" fmla="*/ 762 w 762"/>
                <a:gd name="T1" fmla="*/ 0 h 1440"/>
                <a:gd name="T2" fmla="*/ 403 w 762"/>
                <a:gd name="T3" fmla="*/ 1440 h 1440"/>
              </a:gdLst>
              <a:ahLst/>
              <a:cxnLst>
                <a:cxn ang="0">
                  <a:pos x="T0" y="T1"/>
                </a:cxn>
                <a:cxn ang="0">
                  <a:pos x="T2" y="T3"/>
                </a:cxn>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Freeform 12">
              <a:extLst>
                <a:ext uri="{FF2B5EF4-FFF2-40B4-BE49-F238E27FC236}">
                  <a16:creationId xmlns:a16="http://schemas.microsoft.com/office/drawing/2014/main" xmlns="" id="{0E293989-8389-48CD-85D3-CAEFD5E96370}"/>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val="1"/>
                </p:ext>
              </p:extLst>
            </p:nvPr>
          </p:nvSpPr>
          <p:spPr bwMode="auto">
            <a:xfrm>
              <a:off x="11501438" y="9525"/>
              <a:ext cx="665163" cy="257175"/>
            </a:xfrm>
            <a:custGeom>
              <a:avLst/>
              <a:gdLst>
                <a:gd name="T0" fmla="*/ 140 w 140"/>
                <a:gd name="T1" fmla="*/ 54 h 54"/>
                <a:gd name="T2" fmla="*/ 0 w 140"/>
                <a:gd name="T3" fmla="*/ 0 h 54"/>
              </a:gdLst>
              <a:ahLst/>
              <a:cxnLst>
                <a:cxn ang="0">
                  <a:pos x="T0" y="T1"/>
                </a:cxn>
                <a:cxn ang="0">
                  <a:pos x="T2" y="T3"/>
                </a:cxn>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Freeform 13">
              <a:extLst>
                <a:ext uri="{FF2B5EF4-FFF2-40B4-BE49-F238E27FC236}">
                  <a16:creationId xmlns:a16="http://schemas.microsoft.com/office/drawing/2014/main" xmlns="" id="{8DCF1E8B-9247-45E2-8641-90DA9F7D5252}"/>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val="1"/>
                </p:ext>
              </p:extLst>
            </p:nvPr>
          </p:nvSpPr>
          <p:spPr bwMode="auto">
            <a:xfrm>
              <a:off x="10641013" y="5408613"/>
              <a:ext cx="1525588" cy="1435100"/>
            </a:xfrm>
            <a:custGeom>
              <a:avLst/>
              <a:gdLst>
                <a:gd name="T0" fmla="*/ 0 w 321"/>
                <a:gd name="T1" fmla="*/ 302 h 302"/>
                <a:gd name="T2" fmla="*/ 321 w 321"/>
                <a:gd name="T3" fmla="*/ 0 h 302"/>
              </a:gdLst>
              <a:ahLst/>
              <a:cxnLst>
                <a:cxn ang="0">
                  <a:pos x="T0" y="T1"/>
                </a:cxn>
                <a:cxn ang="0">
                  <a:pos x="T2" y="T3"/>
                </a:cxn>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Freeform 14">
              <a:extLst>
                <a:ext uri="{FF2B5EF4-FFF2-40B4-BE49-F238E27FC236}">
                  <a16:creationId xmlns:a16="http://schemas.microsoft.com/office/drawing/2014/main" xmlns="" id="{48DF418F-91AD-4E55-AF3B-F28FF45961B4}"/>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val="1"/>
                </p:ext>
              </p:extLst>
            </p:nvPr>
          </p:nvSpPr>
          <p:spPr bwMode="auto">
            <a:xfrm>
              <a:off x="1001713" y="0"/>
              <a:ext cx="3244850" cy="6843713"/>
            </a:xfrm>
            <a:custGeom>
              <a:avLst/>
              <a:gdLst>
                <a:gd name="T0" fmla="*/ 683 w 683"/>
                <a:gd name="T1" fmla="*/ 0 h 1440"/>
                <a:gd name="T2" fmla="*/ 355 w 683"/>
                <a:gd name="T3" fmla="*/ 1440 h 1440"/>
              </a:gdLst>
              <a:ahLst/>
              <a:cxnLst>
                <a:cxn ang="0">
                  <a:pos x="T0" y="T1"/>
                </a:cxn>
                <a:cxn ang="0">
                  <a:pos x="T2" y="T3"/>
                </a:cxn>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Freeform 15">
              <a:extLst>
                <a:ext uri="{FF2B5EF4-FFF2-40B4-BE49-F238E27FC236}">
                  <a16:creationId xmlns:a16="http://schemas.microsoft.com/office/drawing/2014/main" xmlns="" id="{EDBF35BD-D1DA-49B1-AE30-289189DACD51}"/>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val="1"/>
                </p:ext>
              </p:extLst>
            </p:nvPr>
          </p:nvSpPr>
          <p:spPr bwMode="auto">
            <a:xfrm>
              <a:off x="10802938" y="5518150"/>
              <a:ext cx="1363663" cy="1325563"/>
            </a:xfrm>
            <a:custGeom>
              <a:avLst/>
              <a:gdLst>
                <a:gd name="T0" fmla="*/ 0 w 287"/>
                <a:gd name="T1" fmla="*/ 279 h 279"/>
                <a:gd name="T2" fmla="*/ 287 w 287"/>
                <a:gd name="T3" fmla="*/ 0 h 279"/>
              </a:gdLst>
              <a:ahLst/>
              <a:cxnLst>
                <a:cxn ang="0">
                  <a:pos x="T0" y="T1"/>
                </a:cxn>
                <a:cxn ang="0">
                  <a:pos x="T2" y="T3"/>
                </a:cxn>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Freeform 16">
              <a:extLst>
                <a:ext uri="{FF2B5EF4-FFF2-40B4-BE49-F238E27FC236}">
                  <a16:creationId xmlns:a16="http://schemas.microsoft.com/office/drawing/2014/main" xmlns="" id="{69198BEC-A3B6-4562-AB0F-3E7760026C43}"/>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val="1"/>
                </p:ext>
              </p:extLst>
            </p:nvPr>
          </p:nvSpPr>
          <p:spPr bwMode="auto">
            <a:xfrm>
              <a:off x="889000" y="0"/>
              <a:ext cx="3230563" cy="6843713"/>
            </a:xfrm>
            <a:custGeom>
              <a:avLst/>
              <a:gdLst>
                <a:gd name="T0" fmla="*/ 680 w 680"/>
                <a:gd name="T1" fmla="*/ 0 h 1440"/>
                <a:gd name="T2" fmla="*/ 337 w 680"/>
                <a:gd name="T3" fmla="*/ 1440 h 1440"/>
              </a:gdLst>
              <a:ahLst/>
              <a:cxnLst>
                <a:cxn ang="0">
                  <a:pos x="T0" y="T1"/>
                </a:cxn>
                <a:cxn ang="0">
                  <a:pos x="T2" y="T3"/>
                </a:cxn>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Freeform 17">
              <a:extLst>
                <a:ext uri="{FF2B5EF4-FFF2-40B4-BE49-F238E27FC236}">
                  <a16:creationId xmlns:a16="http://schemas.microsoft.com/office/drawing/2014/main" xmlns="" id="{9AB30D45-77AB-4323-83A2-1A637D07D54A}"/>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val="1"/>
                </p:ext>
              </p:extLst>
            </p:nvPr>
          </p:nvSpPr>
          <p:spPr bwMode="auto">
            <a:xfrm>
              <a:off x="10979150" y="5694363"/>
              <a:ext cx="1187450" cy="1149350"/>
            </a:xfrm>
            <a:custGeom>
              <a:avLst/>
              <a:gdLst>
                <a:gd name="T0" fmla="*/ 0 w 250"/>
                <a:gd name="T1" fmla="*/ 242 h 242"/>
                <a:gd name="T2" fmla="*/ 250 w 250"/>
                <a:gd name="T3" fmla="*/ 0 h 242"/>
              </a:gdLst>
              <a:ahLst/>
              <a:cxnLst>
                <a:cxn ang="0">
                  <a:pos x="T0" y="T1"/>
                </a:cxn>
                <a:cxn ang="0">
                  <a:pos x="T2" y="T3"/>
                </a:cxn>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Freeform 18">
              <a:extLst>
                <a:ext uri="{FF2B5EF4-FFF2-40B4-BE49-F238E27FC236}">
                  <a16:creationId xmlns:a16="http://schemas.microsoft.com/office/drawing/2014/main" xmlns="" id="{D1AD137E-7B63-434C-9D0D-5A64BB496859}"/>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val="1"/>
                </p:ext>
              </p:extLst>
            </p:nvPr>
          </p:nvSpPr>
          <p:spPr bwMode="auto">
            <a:xfrm>
              <a:off x="484188" y="0"/>
              <a:ext cx="3421063" cy="6843713"/>
            </a:xfrm>
            <a:custGeom>
              <a:avLst/>
              <a:gdLst>
                <a:gd name="T0" fmla="*/ 720 w 720"/>
                <a:gd name="T1" fmla="*/ 0 h 1440"/>
                <a:gd name="T2" fmla="*/ 362 w 720"/>
                <a:gd name="T3" fmla="*/ 1440 h 1440"/>
              </a:gdLst>
              <a:ahLst/>
              <a:cxnLst>
                <a:cxn ang="0">
                  <a:pos x="T0" y="T1"/>
                </a:cxn>
                <a:cxn ang="0">
                  <a:pos x="T2" y="T3"/>
                </a:cxn>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Freeform 19">
              <a:extLst>
                <a:ext uri="{FF2B5EF4-FFF2-40B4-BE49-F238E27FC236}">
                  <a16:creationId xmlns:a16="http://schemas.microsoft.com/office/drawing/2014/main" xmlns="" id="{8B32BE2D-36DC-4BD0-952E-8FE32A70DB88}"/>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val="1"/>
                </p:ext>
              </p:extLst>
            </p:nvPr>
          </p:nvSpPr>
          <p:spPr bwMode="auto">
            <a:xfrm>
              <a:off x="11287125" y="6049963"/>
              <a:ext cx="879475" cy="793750"/>
            </a:xfrm>
            <a:custGeom>
              <a:avLst/>
              <a:gdLst>
                <a:gd name="T0" fmla="*/ 0 w 185"/>
                <a:gd name="T1" fmla="*/ 167 h 167"/>
                <a:gd name="T2" fmla="*/ 185 w 185"/>
                <a:gd name="T3" fmla="*/ 0 h 167"/>
              </a:gdLst>
              <a:ahLst/>
              <a:cxnLst>
                <a:cxn ang="0">
                  <a:pos x="T0" y="T1"/>
                </a:cxn>
                <a:cxn ang="0">
                  <a:pos x="T2" y="T3"/>
                </a:cxn>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Freeform 20">
              <a:extLst>
                <a:ext uri="{FF2B5EF4-FFF2-40B4-BE49-F238E27FC236}">
                  <a16:creationId xmlns:a16="http://schemas.microsoft.com/office/drawing/2014/main" xmlns="" id="{930295E0-AD01-4DB0-9829-AD91BED608F7}"/>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val="1"/>
                </p:ext>
              </p:extLst>
            </p:nvPr>
          </p:nvSpPr>
          <p:spPr bwMode="auto">
            <a:xfrm>
              <a:off x="598488" y="0"/>
              <a:ext cx="2717800" cy="6843713"/>
            </a:xfrm>
            <a:custGeom>
              <a:avLst/>
              <a:gdLst>
                <a:gd name="T0" fmla="*/ 572 w 572"/>
                <a:gd name="T1" fmla="*/ 0 h 1440"/>
                <a:gd name="T2" fmla="*/ 164 w 572"/>
                <a:gd name="T3" fmla="*/ 1440 h 1440"/>
              </a:gdLst>
              <a:ahLst/>
              <a:cxnLst>
                <a:cxn ang="0">
                  <a:pos x="T0" y="T1"/>
                </a:cxn>
                <a:cxn ang="0">
                  <a:pos x="T2" y="T3"/>
                </a:cxn>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Freeform 21">
              <a:extLst>
                <a:ext uri="{FF2B5EF4-FFF2-40B4-BE49-F238E27FC236}">
                  <a16:creationId xmlns:a16="http://schemas.microsoft.com/office/drawing/2014/main" xmlns="" id="{29807E74-6BFD-4EA7-B3F3-92C0728A7D8A}"/>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val="1"/>
                </p:ext>
              </p:extLst>
            </p:nvPr>
          </p:nvSpPr>
          <p:spPr bwMode="auto">
            <a:xfrm>
              <a:off x="261938" y="0"/>
              <a:ext cx="2944813" cy="6843713"/>
            </a:xfrm>
            <a:custGeom>
              <a:avLst/>
              <a:gdLst>
                <a:gd name="T0" fmla="*/ 620 w 620"/>
                <a:gd name="T1" fmla="*/ 0 h 1440"/>
                <a:gd name="T2" fmla="*/ 186 w 620"/>
                <a:gd name="T3" fmla="*/ 1440 h 1440"/>
              </a:gdLst>
              <a:ahLst/>
              <a:cxnLst>
                <a:cxn ang="0">
                  <a:pos x="T0" y="T1"/>
                </a:cxn>
                <a:cxn ang="0">
                  <a:pos x="T2" y="T3"/>
                </a:cxn>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Freeform 22">
              <a:extLst>
                <a:ext uri="{FF2B5EF4-FFF2-40B4-BE49-F238E27FC236}">
                  <a16:creationId xmlns:a16="http://schemas.microsoft.com/office/drawing/2014/main" xmlns="" id="{C9EDBF49-4B87-4B6F-BEE6-DDC4A63CE60D}"/>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val="1"/>
                </p:ext>
              </p:extLst>
            </p:nvPr>
          </p:nvSpPr>
          <p:spPr bwMode="auto">
            <a:xfrm>
              <a:off x="-417513" y="0"/>
              <a:ext cx="2403475" cy="6843713"/>
            </a:xfrm>
            <a:custGeom>
              <a:avLst/>
              <a:gdLst>
                <a:gd name="T0" fmla="*/ 506 w 506"/>
                <a:gd name="T1" fmla="*/ 0 h 1440"/>
                <a:gd name="T2" fmla="*/ 171 w 506"/>
                <a:gd name="T3" fmla="*/ 1440 h 1440"/>
              </a:gdLst>
              <a:ahLst/>
              <a:cxnLst>
                <a:cxn ang="0">
                  <a:pos x="T0" y="T1"/>
                </a:cxn>
                <a:cxn ang="0">
                  <a:pos x="T2" y="T3"/>
                </a:cxn>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Freeform 23">
              <a:extLst>
                <a:ext uri="{FF2B5EF4-FFF2-40B4-BE49-F238E27FC236}">
                  <a16:creationId xmlns:a16="http://schemas.microsoft.com/office/drawing/2014/main" xmlns="" id="{7738C468-1405-4ED9-8392-F93FA995EE04}"/>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val="1"/>
                </p:ext>
              </p:extLst>
            </p:nvPr>
          </p:nvSpPr>
          <p:spPr bwMode="auto">
            <a:xfrm>
              <a:off x="14288" y="9525"/>
              <a:ext cx="1771650" cy="3198813"/>
            </a:xfrm>
            <a:custGeom>
              <a:avLst/>
              <a:gdLst>
                <a:gd name="T0" fmla="*/ 373 w 373"/>
                <a:gd name="T1" fmla="*/ 0 h 673"/>
                <a:gd name="T2" fmla="*/ 0 w 373"/>
                <a:gd name="T3" fmla="*/ 673 h 673"/>
              </a:gdLst>
              <a:ahLst/>
              <a:cxnLst>
                <a:cxn ang="0">
                  <a:pos x="T0" y="T1"/>
                </a:cxn>
                <a:cxn ang="0">
                  <a:pos x="T2" y="T3"/>
                </a:cxn>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Freeform 24">
              <a:extLst>
                <a:ext uri="{FF2B5EF4-FFF2-40B4-BE49-F238E27FC236}">
                  <a16:creationId xmlns:a16="http://schemas.microsoft.com/office/drawing/2014/main" xmlns="" id="{F16402CF-F511-450A-8584-8C8A5B7E9D9A}"/>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val="1"/>
                </p:ext>
              </p:extLst>
            </p:nvPr>
          </p:nvSpPr>
          <p:spPr bwMode="auto">
            <a:xfrm>
              <a:off x="4763" y="6016625"/>
              <a:ext cx="214313" cy="827088"/>
            </a:xfrm>
            <a:custGeom>
              <a:avLst/>
              <a:gdLst>
                <a:gd name="T0" fmla="*/ 0 w 45"/>
                <a:gd name="T1" fmla="*/ 0 h 174"/>
                <a:gd name="T2" fmla="*/ 45 w 45"/>
                <a:gd name="T3" fmla="*/ 174 h 174"/>
              </a:gdLst>
              <a:ahLst/>
              <a:cxnLst>
                <a:cxn ang="0">
                  <a:pos x="T0" y="T1"/>
                </a:cxn>
                <a:cxn ang="0">
                  <a:pos x="T2" y="T3"/>
                </a:cxn>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Freeform 25">
              <a:extLst>
                <a:ext uri="{FF2B5EF4-FFF2-40B4-BE49-F238E27FC236}">
                  <a16:creationId xmlns:a16="http://schemas.microsoft.com/office/drawing/2014/main" xmlns="" id="{85E5B49A-CFC2-4019-9BA6-528095F788CC}"/>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val="1"/>
                </p:ext>
              </p:extLst>
            </p:nvPr>
          </p:nvSpPr>
          <p:spPr bwMode="auto">
            <a:xfrm>
              <a:off x="14288" y="0"/>
              <a:ext cx="1562100" cy="2228850"/>
            </a:xfrm>
            <a:custGeom>
              <a:avLst/>
              <a:gdLst>
                <a:gd name="T0" fmla="*/ 329 w 329"/>
                <a:gd name="T1" fmla="*/ 0 h 469"/>
                <a:gd name="T2" fmla="*/ 0 w 329"/>
                <a:gd name="T3" fmla="*/ 469 h 469"/>
              </a:gdLst>
              <a:ahLst/>
              <a:cxnLst>
                <a:cxn ang="0">
                  <a:pos x="T0" y="T1"/>
                </a:cxn>
                <a:cxn ang="0">
                  <a:pos x="T2" y="T3"/>
                </a:cxn>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2" name="Title 1"/>
          <p:cNvSpPr>
            <a:spLocks noGrp="1"/>
          </p:cNvSpPr>
          <p:nvPr>
            <p:ph type="title"/>
          </p:nvPr>
        </p:nvSpPr>
        <p:spPr>
          <a:xfrm>
            <a:off x="7269686" y="795527"/>
            <a:ext cx="4123738" cy="1433323"/>
          </a:xfrm>
        </p:spPr>
        <p:txBody>
          <a:bodyPr>
            <a:normAutofit/>
          </a:bodyPr>
          <a:lstStyle/>
          <a:p>
            <a:pPr algn="l"/>
            <a:r>
              <a:rPr lang="en-US" sz="3200">
                <a:solidFill>
                  <a:schemeClr val="tx2"/>
                </a:solidFill>
              </a:rPr>
              <a:t>Use Case #1</a:t>
            </a:r>
          </a:p>
        </p:txBody>
      </p:sp>
      <p:sp>
        <p:nvSpPr>
          <p:cNvPr id="34" name="Rectangle 33">
            <a:extLst>
              <a:ext uri="{FF2B5EF4-FFF2-40B4-BE49-F238E27FC236}">
                <a16:creationId xmlns:a16="http://schemas.microsoft.com/office/drawing/2014/main" xmlns="" id="{E972DE0D-2E53-4159-ABD3-C601524262C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7720" y="795527"/>
            <a:ext cx="5970638" cy="5248847"/>
          </a:xfrm>
          <a:prstGeom prst="rect">
            <a:avLst/>
          </a:prstGeom>
          <a:solidFill>
            <a:schemeClr val="bg1"/>
          </a:solidFill>
          <a:ln w="19050">
            <a:solidFill>
              <a:srgbClr val="F93D18"/>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t="15063" b="1611"/>
          <a:stretch/>
        </p:blipFill>
        <p:spPr>
          <a:xfrm>
            <a:off x="972115" y="960214"/>
            <a:ext cx="5641848" cy="4919472"/>
          </a:xfrm>
          <a:prstGeom prst="rect">
            <a:avLst/>
          </a:prstGeom>
          <a:ln w="12700">
            <a:noFill/>
          </a:ln>
        </p:spPr>
      </p:pic>
      <p:sp>
        <p:nvSpPr>
          <p:cNvPr id="3" name="Content Placeholder 2"/>
          <p:cNvSpPr>
            <a:spLocks noGrp="1"/>
          </p:cNvSpPr>
          <p:nvPr>
            <p:ph idx="1"/>
          </p:nvPr>
        </p:nvSpPr>
        <p:spPr>
          <a:xfrm>
            <a:off x="7293817" y="2338388"/>
            <a:ext cx="4099607" cy="3678237"/>
          </a:xfrm>
        </p:spPr>
        <p:txBody>
          <a:bodyPr>
            <a:normAutofit/>
          </a:bodyPr>
          <a:lstStyle/>
          <a:p>
            <a:pPr>
              <a:lnSpc>
                <a:spcPct val="110000"/>
              </a:lnSpc>
              <a:buClr>
                <a:srgbClr val="F93D18"/>
              </a:buClr>
            </a:pPr>
            <a:r>
              <a:rPr lang="en-US" sz="1300" dirty="0"/>
              <a:t>For Use Case #1, I used outcomes of the clustering model to recommend neighborhoods</a:t>
            </a:r>
          </a:p>
          <a:p>
            <a:pPr>
              <a:lnSpc>
                <a:spcPct val="110000"/>
              </a:lnSpc>
              <a:buClr>
                <a:srgbClr val="F93D18"/>
              </a:buClr>
            </a:pPr>
            <a:r>
              <a:rPr lang="en-US" sz="1300" dirty="0"/>
              <a:t>Scenario:  </a:t>
            </a:r>
            <a:r>
              <a:rPr lang="en-US" sz="1300" i="1" dirty="0"/>
              <a:t>Pam lives in Los Angeles in Hollywood Hills neighborhood. Pam loves just about everything about where she lives. In a month, she is going for a vacation in San Diego. She definitely wants to explore the city, but she also wants for the neighborhood she stays at to be as similar to Hollywood Hills as possible. She wants to know which neighborhoods she should consider staying at. She also wants to know about the popular spots in that area</a:t>
            </a:r>
          </a:p>
          <a:p>
            <a:pPr>
              <a:lnSpc>
                <a:spcPct val="110000"/>
              </a:lnSpc>
              <a:buClr>
                <a:srgbClr val="F93D18"/>
              </a:buClr>
            </a:pPr>
            <a:r>
              <a:rPr lang="en-US" sz="1300" dirty="0"/>
              <a:t>I was able to identify 9 neighborhoods in San Diego area that are similar </a:t>
            </a:r>
            <a:r>
              <a:rPr lang="en-US" sz="1300"/>
              <a:t>to Hollywood Hills</a:t>
            </a:r>
            <a:endParaRPr lang="en-US" sz="1300" dirty="0"/>
          </a:p>
        </p:txBody>
      </p:sp>
    </p:spTree>
    <p:extLst>
      <p:ext uri="{BB962C8B-B14F-4D97-AF65-F5344CB8AC3E}">
        <p14:creationId xmlns:p14="http://schemas.microsoft.com/office/powerpoint/2010/main" val="329407435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xmlns="" id="{10FF9574-4BBE-4B5A-9920-0D96448ABE0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xmlns="" id="{0D19D840-F28A-4F4B-9E56-A359BFE1E0CF}"/>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2" name="Freeform 5">
              <a:extLst>
                <a:ext uri="{FF2B5EF4-FFF2-40B4-BE49-F238E27FC236}">
                  <a16:creationId xmlns:a16="http://schemas.microsoft.com/office/drawing/2014/main" xmlns="" id="{EE4956D5-1308-4A92-84AB-725AC0CEA9CF}"/>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val="1"/>
                </p:ext>
              </p:extLst>
            </p:nvPr>
          </p:nvSpPr>
          <p:spPr bwMode="auto">
            <a:xfrm>
              <a:off x="1306513" y="0"/>
              <a:ext cx="3862388" cy="6843713"/>
            </a:xfrm>
            <a:custGeom>
              <a:avLst/>
              <a:gdLst>
                <a:gd name="T0" fmla="*/ 813 w 813"/>
                <a:gd name="T1" fmla="*/ 0 h 1440"/>
                <a:gd name="T2" fmla="*/ 435 w 813"/>
                <a:gd name="T3" fmla="*/ 1440 h 1440"/>
              </a:gdLst>
              <a:ahLst/>
              <a:cxnLst>
                <a:cxn ang="0">
                  <a:pos x="T0" y="T1"/>
                </a:cxn>
                <a:cxn ang="0">
                  <a:pos x="T2" y="T3"/>
                </a:cxn>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Freeform 6">
              <a:extLst>
                <a:ext uri="{FF2B5EF4-FFF2-40B4-BE49-F238E27FC236}">
                  <a16:creationId xmlns:a16="http://schemas.microsoft.com/office/drawing/2014/main" xmlns="" id="{E24ADD62-39A9-4CFD-83FB-1A2A9E6A396E}"/>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val="1"/>
                </p:ext>
              </p:extLst>
            </p:nvPr>
          </p:nvSpPr>
          <p:spPr bwMode="auto">
            <a:xfrm>
              <a:off x="10626725" y="9525"/>
              <a:ext cx="1539875" cy="555625"/>
            </a:xfrm>
            <a:custGeom>
              <a:avLst/>
              <a:gdLst>
                <a:gd name="T0" fmla="*/ 324 w 324"/>
                <a:gd name="T1" fmla="*/ 117 h 117"/>
                <a:gd name="T2" fmla="*/ 0 w 324"/>
                <a:gd name="T3" fmla="*/ 0 h 117"/>
              </a:gdLst>
              <a:ahLst/>
              <a:cxnLst>
                <a:cxn ang="0">
                  <a:pos x="T0" y="T1"/>
                </a:cxn>
                <a:cxn ang="0">
                  <a:pos x="T2" y="T3"/>
                </a:cxn>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Freeform 7">
              <a:extLst>
                <a:ext uri="{FF2B5EF4-FFF2-40B4-BE49-F238E27FC236}">
                  <a16:creationId xmlns:a16="http://schemas.microsoft.com/office/drawing/2014/main" xmlns="" id="{8463B8AB-FFD0-4F4E-97A7-71E7B0750E4E}"/>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val="1"/>
                </p:ext>
              </p:extLst>
            </p:nvPr>
          </p:nvSpPr>
          <p:spPr bwMode="auto">
            <a:xfrm>
              <a:off x="10247313" y="5013325"/>
              <a:ext cx="1919288" cy="1830388"/>
            </a:xfrm>
            <a:custGeom>
              <a:avLst/>
              <a:gdLst>
                <a:gd name="T0" fmla="*/ 0 w 404"/>
                <a:gd name="T1" fmla="*/ 385 h 385"/>
                <a:gd name="T2" fmla="*/ 404 w 404"/>
                <a:gd name="T3" fmla="*/ 0 h 385"/>
              </a:gdLst>
              <a:ahLst/>
              <a:cxnLst>
                <a:cxn ang="0">
                  <a:pos x="T0" y="T1"/>
                </a:cxn>
                <a:cxn ang="0">
                  <a:pos x="T2" y="T3"/>
                </a:cxn>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Freeform 8">
              <a:extLst>
                <a:ext uri="{FF2B5EF4-FFF2-40B4-BE49-F238E27FC236}">
                  <a16:creationId xmlns:a16="http://schemas.microsoft.com/office/drawing/2014/main" xmlns="" id="{48624222-B223-42C6-AED9-0DDCC0E92D21}"/>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val="1"/>
                </p:ext>
              </p:extLst>
            </p:nvPr>
          </p:nvSpPr>
          <p:spPr bwMode="auto">
            <a:xfrm>
              <a:off x="1120775" y="0"/>
              <a:ext cx="3676650" cy="6843713"/>
            </a:xfrm>
            <a:custGeom>
              <a:avLst/>
              <a:gdLst>
                <a:gd name="T0" fmla="*/ 774 w 774"/>
                <a:gd name="T1" fmla="*/ 0 h 1440"/>
                <a:gd name="T2" fmla="*/ 411 w 774"/>
                <a:gd name="T3" fmla="*/ 1440 h 1440"/>
              </a:gdLst>
              <a:ahLst/>
              <a:cxnLst>
                <a:cxn ang="0">
                  <a:pos x="T0" y="T1"/>
                </a:cxn>
                <a:cxn ang="0">
                  <a:pos x="T2" y="T3"/>
                </a:cxn>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Freeform 9">
              <a:extLst>
                <a:ext uri="{FF2B5EF4-FFF2-40B4-BE49-F238E27FC236}">
                  <a16:creationId xmlns:a16="http://schemas.microsoft.com/office/drawing/2014/main" xmlns="" id="{66402327-B972-405E-86E5-37CA91690987}"/>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val="1"/>
                </p:ext>
              </p:extLst>
            </p:nvPr>
          </p:nvSpPr>
          <p:spPr bwMode="auto">
            <a:xfrm>
              <a:off x="11202988" y="9525"/>
              <a:ext cx="963613" cy="366713"/>
            </a:xfrm>
            <a:custGeom>
              <a:avLst/>
              <a:gdLst>
                <a:gd name="T0" fmla="*/ 203 w 203"/>
                <a:gd name="T1" fmla="*/ 77 h 77"/>
                <a:gd name="T2" fmla="*/ 0 w 203"/>
                <a:gd name="T3" fmla="*/ 0 h 77"/>
              </a:gdLst>
              <a:ahLst/>
              <a:cxnLst>
                <a:cxn ang="0">
                  <a:pos x="T0" y="T1"/>
                </a:cxn>
                <a:cxn ang="0">
                  <a:pos x="T2" y="T3"/>
                </a:cxn>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Freeform 10">
              <a:extLst>
                <a:ext uri="{FF2B5EF4-FFF2-40B4-BE49-F238E27FC236}">
                  <a16:creationId xmlns:a16="http://schemas.microsoft.com/office/drawing/2014/main" xmlns="" id="{3EACDFAD-0B29-4DC7-9558-C7F01D4064AB}"/>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val="1"/>
                </p:ext>
              </p:extLst>
            </p:nvPr>
          </p:nvSpPr>
          <p:spPr bwMode="auto">
            <a:xfrm>
              <a:off x="10494963" y="5275263"/>
              <a:ext cx="1666875" cy="1577975"/>
            </a:xfrm>
            <a:custGeom>
              <a:avLst/>
              <a:gdLst>
                <a:gd name="T0" fmla="*/ 0 w 351"/>
                <a:gd name="T1" fmla="*/ 332 h 332"/>
                <a:gd name="T2" fmla="*/ 351 w 351"/>
                <a:gd name="T3" fmla="*/ 0 h 332"/>
              </a:gdLst>
              <a:ahLst/>
              <a:cxnLst>
                <a:cxn ang="0">
                  <a:pos x="T0" y="T1"/>
                </a:cxn>
                <a:cxn ang="0">
                  <a:pos x="T2" y="T3"/>
                </a:cxn>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Freeform 11">
              <a:extLst>
                <a:ext uri="{FF2B5EF4-FFF2-40B4-BE49-F238E27FC236}">
                  <a16:creationId xmlns:a16="http://schemas.microsoft.com/office/drawing/2014/main" xmlns="" id="{318E91E3-D875-4FA6-B04D-5FB3B54CFAD6}"/>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val="1"/>
                </p:ext>
              </p:extLst>
            </p:nvPr>
          </p:nvSpPr>
          <p:spPr bwMode="auto">
            <a:xfrm>
              <a:off x="1001713" y="0"/>
              <a:ext cx="3621088" cy="6843713"/>
            </a:xfrm>
            <a:custGeom>
              <a:avLst/>
              <a:gdLst>
                <a:gd name="T0" fmla="*/ 762 w 762"/>
                <a:gd name="T1" fmla="*/ 0 h 1440"/>
                <a:gd name="T2" fmla="*/ 403 w 762"/>
                <a:gd name="T3" fmla="*/ 1440 h 1440"/>
              </a:gdLst>
              <a:ahLst/>
              <a:cxnLst>
                <a:cxn ang="0">
                  <a:pos x="T0" y="T1"/>
                </a:cxn>
                <a:cxn ang="0">
                  <a:pos x="T2" y="T3"/>
                </a:cxn>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Freeform 12">
              <a:extLst>
                <a:ext uri="{FF2B5EF4-FFF2-40B4-BE49-F238E27FC236}">
                  <a16:creationId xmlns:a16="http://schemas.microsoft.com/office/drawing/2014/main" xmlns="" id="{A3AB8C62-DE30-44AA-81AA-CA515B9D7B48}"/>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val="1"/>
                </p:ext>
              </p:extLst>
            </p:nvPr>
          </p:nvSpPr>
          <p:spPr bwMode="auto">
            <a:xfrm>
              <a:off x="11501438" y="9525"/>
              <a:ext cx="665163" cy="257175"/>
            </a:xfrm>
            <a:custGeom>
              <a:avLst/>
              <a:gdLst>
                <a:gd name="T0" fmla="*/ 140 w 140"/>
                <a:gd name="T1" fmla="*/ 54 h 54"/>
                <a:gd name="T2" fmla="*/ 0 w 140"/>
                <a:gd name="T3" fmla="*/ 0 h 54"/>
              </a:gdLst>
              <a:ahLst/>
              <a:cxnLst>
                <a:cxn ang="0">
                  <a:pos x="T0" y="T1"/>
                </a:cxn>
                <a:cxn ang="0">
                  <a:pos x="T2" y="T3"/>
                </a:cxn>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Freeform 13">
              <a:extLst>
                <a:ext uri="{FF2B5EF4-FFF2-40B4-BE49-F238E27FC236}">
                  <a16:creationId xmlns:a16="http://schemas.microsoft.com/office/drawing/2014/main" xmlns="" id="{6B714CE5-F791-4014-832A-A1A33673E7C5}"/>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val="1"/>
                </p:ext>
              </p:extLst>
            </p:nvPr>
          </p:nvSpPr>
          <p:spPr bwMode="auto">
            <a:xfrm>
              <a:off x="10641013" y="5408613"/>
              <a:ext cx="1525588" cy="1435100"/>
            </a:xfrm>
            <a:custGeom>
              <a:avLst/>
              <a:gdLst>
                <a:gd name="T0" fmla="*/ 0 w 321"/>
                <a:gd name="T1" fmla="*/ 302 h 302"/>
                <a:gd name="T2" fmla="*/ 321 w 321"/>
                <a:gd name="T3" fmla="*/ 0 h 302"/>
              </a:gdLst>
              <a:ahLst/>
              <a:cxnLst>
                <a:cxn ang="0">
                  <a:pos x="T0" y="T1"/>
                </a:cxn>
                <a:cxn ang="0">
                  <a:pos x="T2" y="T3"/>
                </a:cxn>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Freeform 14">
              <a:extLst>
                <a:ext uri="{FF2B5EF4-FFF2-40B4-BE49-F238E27FC236}">
                  <a16:creationId xmlns:a16="http://schemas.microsoft.com/office/drawing/2014/main" xmlns="" id="{A0019FA7-A14A-46B0-BA4D-2ECE46F99FDD}"/>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val="1"/>
                </p:ext>
              </p:extLst>
            </p:nvPr>
          </p:nvSpPr>
          <p:spPr bwMode="auto">
            <a:xfrm>
              <a:off x="1001713" y="0"/>
              <a:ext cx="3244850" cy="6843713"/>
            </a:xfrm>
            <a:custGeom>
              <a:avLst/>
              <a:gdLst>
                <a:gd name="T0" fmla="*/ 683 w 683"/>
                <a:gd name="T1" fmla="*/ 0 h 1440"/>
                <a:gd name="T2" fmla="*/ 355 w 683"/>
                <a:gd name="T3" fmla="*/ 1440 h 1440"/>
              </a:gdLst>
              <a:ahLst/>
              <a:cxnLst>
                <a:cxn ang="0">
                  <a:pos x="T0" y="T1"/>
                </a:cxn>
                <a:cxn ang="0">
                  <a:pos x="T2" y="T3"/>
                </a:cxn>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Freeform 15">
              <a:extLst>
                <a:ext uri="{FF2B5EF4-FFF2-40B4-BE49-F238E27FC236}">
                  <a16:creationId xmlns:a16="http://schemas.microsoft.com/office/drawing/2014/main" xmlns="" id="{59BE6DD9-6F0E-485F-AA13-87368CC1937F}"/>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val="1"/>
                </p:ext>
              </p:extLst>
            </p:nvPr>
          </p:nvSpPr>
          <p:spPr bwMode="auto">
            <a:xfrm>
              <a:off x="10802938" y="5518150"/>
              <a:ext cx="1363663" cy="1325563"/>
            </a:xfrm>
            <a:custGeom>
              <a:avLst/>
              <a:gdLst>
                <a:gd name="T0" fmla="*/ 0 w 287"/>
                <a:gd name="T1" fmla="*/ 279 h 279"/>
                <a:gd name="T2" fmla="*/ 287 w 287"/>
                <a:gd name="T3" fmla="*/ 0 h 279"/>
              </a:gdLst>
              <a:ahLst/>
              <a:cxnLst>
                <a:cxn ang="0">
                  <a:pos x="T0" y="T1"/>
                </a:cxn>
                <a:cxn ang="0">
                  <a:pos x="T2" y="T3"/>
                </a:cxn>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Freeform 16">
              <a:extLst>
                <a:ext uri="{FF2B5EF4-FFF2-40B4-BE49-F238E27FC236}">
                  <a16:creationId xmlns:a16="http://schemas.microsoft.com/office/drawing/2014/main" xmlns="" id="{15E16BC9-44D4-48E9-9796-47D551C6F25F}"/>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val="1"/>
                </p:ext>
              </p:extLst>
            </p:nvPr>
          </p:nvSpPr>
          <p:spPr bwMode="auto">
            <a:xfrm>
              <a:off x="889000" y="0"/>
              <a:ext cx="3230563" cy="6843713"/>
            </a:xfrm>
            <a:custGeom>
              <a:avLst/>
              <a:gdLst>
                <a:gd name="T0" fmla="*/ 680 w 680"/>
                <a:gd name="T1" fmla="*/ 0 h 1440"/>
                <a:gd name="T2" fmla="*/ 337 w 680"/>
                <a:gd name="T3" fmla="*/ 1440 h 1440"/>
              </a:gdLst>
              <a:ahLst/>
              <a:cxnLst>
                <a:cxn ang="0">
                  <a:pos x="T0" y="T1"/>
                </a:cxn>
                <a:cxn ang="0">
                  <a:pos x="T2" y="T3"/>
                </a:cxn>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Freeform 17">
              <a:extLst>
                <a:ext uri="{FF2B5EF4-FFF2-40B4-BE49-F238E27FC236}">
                  <a16:creationId xmlns:a16="http://schemas.microsoft.com/office/drawing/2014/main" xmlns="" id="{FC2B231E-335D-4DBC-A3C8-97A3142B62EE}"/>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val="1"/>
                </p:ext>
              </p:extLst>
            </p:nvPr>
          </p:nvSpPr>
          <p:spPr bwMode="auto">
            <a:xfrm>
              <a:off x="10979150" y="5694363"/>
              <a:ext cx="1187450" cy="1149350"/>
            </a:xfrm>
            <a:custGeom>
              <a:avLst/>
              <a:gdLst>
                <a:gd name="T0" fmla="*/ 0 w 250"/>
                <a:gd name="T1" fmla="*/ 242 h 242"/>
                <a:gd name="T2" fmla="*/ 250 w 250"/>
                <a:gd name="T3" fmla="*/ 0 h 242"/>
              </a:gdLst>
              <a:ahLst/>
              <a:cxnLst>
                <a:cxn ang="0">
                  <a:pos x="T0" y="T1"/>
                </a:cxn>
                <a:cxn ang="0">
                  <a:pos x="T2" y="T3"/>
                </a:cxn>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Freeform 18">
              <a:extLst>
                <a:ext uri="{FF2B5EF4-FFF2-40B4-BE49-F238E27FC236}">
                  <a16:creationId xmlns:a16="http://schemas.microsoft.com/office/drawing/2014/main" xmlns="" id="{B409A89A-81E0-4970-903A-F1B63A3AEE1C}"/>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val="1"/>
                </p:ext>
              </p:extLst>
            </p:nvPr>
          </p:nvSpPr>
          <p:spPr bwMode="auto">
            <a:xfrm>
              <a:off x="484188" y="0"/>
              <a:ext cx="3421063" cy="6843713"/>
            </a:xfrm>
            <a:custGeom>
              <a:avLst/>
              <a:gdLst>
                <a:gd name="T0" fmla="*/ 720 w 720"/>
                <a:gd name="T1" fmla="*/ 0 h 1440"/>
                <a:gd name="T2" fmla="*/ 362 w 720"/>
                <a:gd name="T3" fmla="*/ 1440 h 1440"/>
              </a:gdLst>
              <a:ahLst/>
              <a:cxnLst>
                <a:cxn ang="0">
                  <a:pos x="T0" y="T1"/>
                </a:cxn>
                <a:cxn ang="0">
                  <a:pos x="T2" y="T3"/>
                </a:cxn>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Freeform 19">
              <a:extLst>
                <a:ext uri="{FF2B5EF4-FFF2-40B4-BE49-F238E27FC236}">
                  <a16:creationId xmlns:a16="http://schemas.microsoft.com/office/drawing/2014/main" xmlns="" id="{D51E21BD-01CF-4CD7-B2E8-733CCB689B76}"/>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val="1"/>
                </p:ext>
              </p:extLst>
            </p:nvPr>
          </p:nvSpPr>
          <p:spPr bwMode="auto">
            <a:xfrm>
              <a:off x="11287125" y="6049963"/>
              <a:ext cx="879475" cy="793750"/>
            </a:xfrm>
            <a:custGeom>
              <a:avLst/>
              <a:gdLst>
                <a:gd name="T0" fmla="*/ 0 w 185"/>
                <a:gd name="T1" fmla="*/ 167 h 167"/>
                <a:gd name="T2" fmla="*/ 185 w 185"/>
                <a:gd name="T3" fmla="*/ 0 h 167"/>
              </a:gdLst>
              <a:ahLst/>
              <a:cxnLst>
                <a:cxn ang="0">
                  <a:pos x="T0" y="T1"/>
                </a:cxn>
                <a:cxn ang="0">
                  <a:pos x="T2" y="T3"/>
                </a:cxn>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Freeform 20">
              <a:extLst>
                <a:ext uri="{FF2B5EF4-FFF2-40B4-BE49-F238E27FC236}">
                  <a16:creationId xmlns:a16="http://schemas.microsoft.com/office/drawing/2014/main" xmlns="" id="{AF58A38F-B707-4881-9D52-56A2540912DF}"/>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val="1"/>
                </p:ext>
              </p:extLst>
            </p:nvPr>
          </p:nvSpPr>
          <p:spPr bwMode="auto">
            <a:xfrm>
              <a:off x="598488" y="0"/>
              <a:ext cx="2717800" cy="6843713"/>
            </a:xfrm>
            <a:custGeom>
              <a:avLst/>
              <a:gdLst>
                <a:gd name="T0" fmla="*/ 572 w 572"/>
                <a:gd name="T1" fmla="*/ 0 h 1440"/>
                <a:gd name="T2" fmla="*/ 164 w 572"/>
                <a:gd name="T3" fmla="*/ 1440 h 1440"/>
              </a:gdLst>
              <a:ahLst/>
              <a:cxnLst>
                <a:cxn ang="0">
                  <a:pos x="T0" y="T1"/>
                </a:cxn>
                <a:cxn ang="0">
                  <a:pos x="T2" y="T3"/>
                </a:cxn>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Freeform 21">
              <a:extLst>
                <a:ext uri="{FF2B5EF4-FFF2-40B4-BE49-F238E27FC236}">
                  <a16:creationId xmlns:a16="http://schemas.microsoft.com/office/drawing/2014/main" xmlns="" id="{EFC13ED3-F231-46F5-A635-55EC57BA6DE9}"/>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val="1"/>
                </p:ext>
              </p:extLst>
            </p:nvPr>
          </p:nvSpPr>
          <p:spPr bwMode="auto">
            <a:xfrm>
              <a:off x="261938" y="0"/>
              <a:ext cx="2944813" cy="6843713"/>
            </a:xfrm>
            <a:custGeom>
              <a:avLst/>
              <a:gdLst>
                <a:gd name="T0" fmla="*/ 620 w 620"/>
                <a:gd name="T1" fmla="*/ 0 h 1440"/>
                <a:gd name="T2" fmla="*/ 186 w 620"/>
                <a:gd name="T3" fmla="*/ 1440 h 1440"/>
              </a:gdLst>
              <a:ahLst/>
              <a:cxnLst>
                <a:cxn ang="0">
                  <a:pos x="T0" y="T1"/>
                </a:cxn>
                <a:cxn ang="0">
                  <a:pos x="T2" y="T3"/>
                </a:cxn>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Freeform 22">
              <a:extLst>
                <a:ext uri="{FF2B5EF4-FFF2-40B4-BE49-F238E27FC236}">
                  <a16:creationId xmlns:a16="http://schemas.microsoft.com/office/drawing/2014/main" xmlns="" id="{3EA0FBDF-5C64-45F9-8420-0885C9786DE9}"/>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val="1"/>
                </p:ext>
              </p:extLst>
            </p:nvPr>
          </p:nvSpPr>
          <p:spPr bwMode="auto">
            <a:xfrm>
              <a:off x="-417513" y="0"/>
              <a:ext cx="2403475" cy="6843713"/>
            </a:xfrm>
            <a:custGeom>
              <a:avLst/>
              <a:gdLst>
                <a:gd name="T0" fmla="*/ 506 w 506"/>
                <a:gd name="T1" fmla="*/ 0 h 1440"/>
                <a:gd name="T2" fmla="*/ 171 w 506"/>
                <a:gd name="T3" fmla="*/ 1440 h 1440"/>
              </a:gdLst>
              <a:ahLst/>
              <a:cxnLst>
                <a:cxn ang="0">
                  <a:pos x="T0" y="T1"/>
                </a:cxn>
                <a:cxn ang="0">
                  <a:pos x="T2" y="T3"/>
                </a:cxn>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Freeform 23">
              <a:extLst>
                <a:ext uri="{FF2B5EF4-FFF2-40B4-BE49-F238E27FC236}">
                  <a16:creationId xmlns:a16="http://schemas.microsoft.com/office/drawing/2014/main" xmlns="" id="{EF89000D-D460-4445-902C-1295BE1C0CFE}"/>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val="1"/>
                </p:ext>
              </p:extLst>
            </p:nvPr>
          </p:nvSpPr>
          <p:spPr bwMode="auto">
            <a:xfrm>
              <a:off x="14288" y="9525"/>
              <a:ext cx="1771650" cy="3198813"/>
            </a:xfrm>
            <a:custGeom>
              <a:avLst/>
              <a:gdLst>
                <a:gd name="T0" fmla="*/ 373 w 373"/>
                <a:gd name="T1" fmla="*/ 0 h 673"/>
                <a:gd name="T2" fmla="*/ 0 w 373"/>
                <a:gd name="T3" fmla="*/ 673 h 673"/>
              </a:gdLst>
              <a:ahLst/>
              <a:cxnLst>
                <a:cxn ang="0">
                  <a:pos x="T0" y="T1"/>
                </a:cxn>
                <a:cxn ang="0">
                  <a:pos x="T2" y="T3"/>
                </a:cxn>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Freeform 24">
              <a:extLst>
                <a:ext uri="{FF2B5EF4-FFF2-40B4-BE49-F238E27FC236}">
                  <a16:creationId xmlns:a16="http://schemas.microsoft.com/office/drawing/2014/main" xmlns="" id="{4740DDAD-5A76-4B9C-B759-755C93823BD9}"/>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val="1"/>
                </p:ext>
              </p:extLst>
            </p:nvPr>
          </p:nvSpPr>
          <p:spPr bwMode="auto">
            <a:xfrm>
              <a:off x="4763" y="6016625"/>
              <a:ext cx="214313" cy="827088"/>
            </a:xfrm>
            <a:custGeom>
              <a:avLst/>
              <a:gdLst>
                <a:gd name="T0" fmla="*/ 0 w 45"/>
                <a:gd name="T1" fmla="*/ 0 h 174"/>
                <a:gd name="T2" fmla="*/ 45 w 45"/>
                <a:gd name="T3" fmla="*/ 174 h 174"/>
              </a:gdLst>
              <a:ahLst/>
              <a:cxnLst>
                <a:cxn ang="0">
                  <a:pos x="T0" y="T1"/>
                </a:cxn>
                <a:cxn ang="0">
                  <a:pos x="T2" y="T3"/>
                </a:cxn>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Freeform 25">
              <a:extLst>
                <a:ext uri="{FF2B5EF4-FFF2-40B4-BE49-F238E27FC236}">
                  <a16:creationId xmlns:a16="http://schemas.microsoft.com/office/drawing/2014/main" xmlns="" id="{A0A6A5DB-BC5B-418E-82C2-DB209996F3AE}"/>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val="1"/>
                </p:ext>
              </p:extLst>
            </p:nvPr>
          </p:nvSpPr>
          <p:spPr bwMode="auto">
            <a:xfrm>
              <a:off x="14288" y="0"/>
              <a:ext cx="1562100" cy="2228850"/>
            </a:xfrm>
            <a:custGeom>
              <a:avLst/>
              <a:gdLst>
                <a:gd name="T0" fmla="*/ 329 w 329"/>
                <a:gd name="T1" fmla="*/ 0 h 469"/>
                <a:gd name="T2" fmla="*/ 0 w 329"/>
                <a:gd name="T3" fmla="*/ 469 h 469"/>
              </a:gdLst>
              <a:ahLst/>
              <a:cxnLst>
                <a:cxn ang="0">
                  <a:pos x="T0" y="T1"/>
                </a:cxn>
                <a:cxn ang="0">
                  <a:pos x="T2" y="T3"/>
                </a:cxn>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34" name="Group 33">
            <a:extLst>
              <a:ext uri="{FF2B5EF4-FFF2-40B4-BE49-F238E27FC236}">
                <a16:creationId xmlns:a16="http://schemas.microsoft.com/office/drawing/2014/main" xmlns="" id="{8E84DC5A-B3A9-4053-AAF4-0187449EC77D}"/>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00144" y="1699589"/>
            <a:ext cx="3674476" cy="3470421"/>
            <a:chOff x="697883" y="1816768"/>
            <a:chExt cx="3674476" cy="3470421"/>
          </a:xfrm>
        </p:grpSpPr>
        <p:sp>
          <p:nvSpPr>
            <p:cNvPr id="35" name="Rectangle 34">
              <a:extLst>
                <a:ext uri="{FF2B5EF4-FFF2-40B4-BE49-F238E27FC236}">
                  <a16:creationId xmlns:a16="http://schemas.microsoft.com/office/drawing/2014/main" xmlns="" id="{A781795C-C365-4C33-A2C9-61361F76E27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Isosceles Triangle 22">
              <a:extLst>
                <a:ext uri="{FF2B5EF4-FFF2-40B4-BE49-F238E27FC236}">
                  <a16:creationId xmlns:a16="http://schemas.microsoft.com/office/drawing/2014/main" xmlns="" id="{68418604-2B82-460D-9DF0-1E190D4360F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xmlns="" id="{4A1EBE07-F4F4-4B31-813B-1104310C751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p:cNvSpPr>
            <a:spLocks noGrp="1"/>
          </p:cNvSpPr>
          <p:nvPr>
            <p:ph type="title"/>
          </p:nvPr>
        </p:nvSpPr>
        <p:spPr>
          <a:xfrm>
            <a:off x="888631" y="2358391"/>
            <a:ext cx="3498979" cy="2453676"/>
          </a:xfrm>
        </p:spPr>
        <p:txBody>
          <a:bodyPr>
            <a:normAutofit/>
          </a:bodyPr>
          <a:lstStyle/>
          <a:p>
            <a:r>
              <a:rPr lang="en-US" dirty="0"/>
              <a:t>Use Case #2</a:t>
            </a:r>
          </a:p>
        </p:txBody>
      </p:sp>
      <p:sp>
        <p:nvSpPr>
          <p:cNvPr id="3" name="Content Placeholder 2"/>
          <p:cNvSpPr>
            <a:spLocks noGrp="1"/>
          </p:cNvSpPr>
          <p:nvPr>
            <p:ph idx="1"/>
          </p:nvPr>
        </p:nvSpPr>
        <p:spPr>
          <a:xfrm>
            <a:off x="5114781" y="797594"/>
            <a:ext cx="6285539" cy="2982051"/>
          </a:xfrm>
        </p:spPr>
        <p:txBody>
          <a:bodyPr>
            <a:normAutofit/>
          </a:bodyPr>
          <a:lstStyle/>
          <a:p>
            <a:pPr>
              <a:lnSpc>
                <a:spcPct val="110000"/>
              </a:lnSpc>
            </a:pPr>
            <a:r>
              <a:rPr lang="en-US" sz="1300" dirty="0"/>
              <a:t>For use case #2, I used a linear regression model that predicted the neighborhoods a person might like based on the neighborhoods they’ve already been to and ranked</a:t>
            </a:r>
          </a:p>
          <a:p>
            <a:pPr>
              <a:lnSpc>
                <a:spcPct val="110000"/>
              </a:lnSpc>
            </a:pPr>
            <a:r>
              <a:rPr lang="en-US" sz="1300" dirty="0"/>
              <a:t>Scenario: </a:t>
            </a:r>
            <a:r>
              <a:rPr lang="en-US" sz="1300" i="1" dirty="0"/>
              <a:t>Jim lives in Los Angeles and has to go to San Francisco for a business meeting. Jim has rated several neighborhoods in Los Angeles on a 1-5 scale where 5 is the highest ranking and 1 is the lowest. Jim has also went to San Diego for vacation last year and ranked some neighborhoods there as well. Jim wants to know the names of neighborhoods in San Francisco that would be the best for him to visit or stay at.</a:t>
            </a:r>
          </a:p>
          <a:p>
            <a:pPr>
              <a:lnSpc>
                <a:spcPct val="110000"/>
              </a:lnSpc>
            </a:pPr>
            <a:r>
              <a:rPr lang="en-US" sz="1300" dirty="0"/>
              <a:t>The model was able to come up with the names of neighborhoods Jim is most likely to enjoy based on his ratings of </a:t>
            </a:r>
            <a:r>
              <a:rPr lang="en-US" sz="1300"/>
              <a:t>15 neighborhoods in Los Angeles and San Diego</a:t>
            </a:r>
            <a:endParaRPr lang="en-US" sz="1300" dirty="0"/>
          </a:p>
        </p:txBody>
      </p:sp>
      <p:sp>
        <p:nvSpPr>
          <p:cNvPr id="39" name="Rectangle 38">
            <a:extLst>
              <a:ext uri="{FF2B5EF4-FFF2-40B4-BE49-F238E27FC236}">
                <a16:creationId xmlns:a16="http://schemas.microsoft.com/office/drawing/2014/main" xmlns="" id="{44CA19CC-FE96-4CE9-9916-F4E2F70D39C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08578" y="4265969"/>
            <a:ext cx="6275702" cy="1783994"/>
          </a:xfrm>
          <a:prstGeom prst="rect">
            <a:avLst/>
          </a:prstGeom>
          <a:solidFill>
            <a:schemeClr val="bg1"/>
          </a:solidFill>
          <a:ln w="9525">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45026" y="4436344"/>
            <a:ext cx="4813328" cy="1468065"/>
          </a:xfrm>
          <a:prstGeom prst="rect">
            <a:avLst/>
          </a:prstGeom>
          <a:ln w="9525">
            <a:noFill/>
          </a:ln>
        </p:spPr>
      </p:pic>
    </p:spTree>
    <p:extLst>
      <p:ext uri="{BB962C8B-B14F-4D97-AF65-F5344CB8AC3E}">
        <p14:creationId xmlns:p14="http://schemas.microsoft.com/office/powerpoint/2010/main" val="1802900090"/>
      </p:ext>
    </p:extLst>
  </p:cSld>
  <p:clrMapOvr>
    <a:masterClrMapping/>
  </p:clrMapOvr>
  <p:timing>
    <p:tnLst>
      <p:par>
        <p:cTn id="1" dur="indefinite" restart="never" nodeType="tmRoot"/>
      </p:par>
    </p:tnLst>
  </p:timing>
</p:sld>
</file>

<file path=ppt/theme/theme1.xml><?xml version="1.0" encoding="utf-8"?>
<a:theme xmlns:a="http://schemas.openxmlformats.org/drawingml/2006/main" name="Atlas">
  <a:themeElements>
    <a:clrScheme name="Atlas">
      <a:dk1>
        <a:sysClr val="windowText" lastClr="000000"/>
      </a:dk1>
      <a:lt1>
        <a:sysClr val="window" lastClr="FFFFFF"/>
      </a:lt1>
      <a:dk2>
        <a:srgbClr val="454545"/>
      </a:dk2>
      <a:lt2>
        <a:srgbClr val="E0E0E0"/>
      </a:lt2>
      <a:accent1>
        <a:srgbClr val="F81B02"/>
      </a:accent1>
      <a:accent2>
        <a:srgbClr val="FC7715"/>
      </a:accent2>
      <a:accent3>
        <a:srgbClr val="AFBF41"/>
      </a:accent3>
      <a:accent4>
        <a:srgbClr val="50C49F"/>
      </a:accent4>
      <a:accent5>
        <a:srgbClr val="3B95C4"/>
      </a:accent5>
      <a:accent6>
        <a:srgbClr val="B560D4"/>
      </a:accent6>
      <a:hlink>
        <a:srgbClr val="FC5A1A"/>
      </a:hlink>
      <a:folHlink>
        <a:srgbClr val="B49E74"/>
      </a:folHlink>
    </a:clrScheme>
    <a:fontScheme name="Atlas">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tlas">
      <a:fillStyleLst>
        <a:solidFill>
          <a:schemeClr val="phClr"/>
        </a:solidFill>
        <a:gradFill rotWithShape="1">
          <a:gsLst>
            <a:gs pos="0">
              <a:schemeClr val="phClr">
                <a:tint val="62000"/>
                <a:alpha val="60000"/>
                <a:satMod val="109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4000"/>
                <a:satMod val="130000"/>
                <a:lumMod val="92000"/>
              </a:schemeClr>
            </a:gs>
            <a:gs pos="100000">
              <a:schemeClr val="phClr">
                <a:shade val="76000"/>
                <a:satMod val="130000"/>
                <a:lumMod val="88000"/>
              </a:schemeClr>
            </a:gs>
          </a:gsLst>
          <a:lin ang="5400000" scaled="0"/>
        </a:gradFill>
      </a:fillStyleLst>
      <a:lnStyleLst>
        <a:ln w="9525" cap="flat" cmpd="sng" algn="ctr">
          <a:solidFill>
            <a:schemeClr val="phClr">
              <a:shade val="90000"/>
            </a:schemeClr>
          </a:solidFill>
          <a:prstDash val="solid"/>
        </a:ln>
        <a:ln w="15875" cap="flat" cmpd="sng" algn="ctr">
          <a:solidFill>
            <a:schemeClr val="phClr">
              <a:shade val="90000"/>
            </a:schemeClr>
          </a:solidFill>
          <a:prstDash val="solid"/>
        </a:ln>
        <a:ln w="25400" cap="flat" cmpd="sng" algn="ctr">
          <a:solidFill>
            <a:schemeClr val="phClr"/>
          </a:solidFill>
          <a:prstDash val="solid"/>
        </a:ln>
      </a:lnStyleLst>
      <a:effectStyleLst>
        <a:effectStyle>
          <a:effectLst/>
        </a:effectStyle>
        <a:effectStyle>
          <a:effectLst/>
        </a:effectStyle>
        <a:effectStyle>
          <a:effectLst>
            <a:outerShdw blurRad="38100" dist="25400" dir="5400000" rotWithShape="0">
              <a:srgbClr val="000000">
                <a:alpha val="75000"/>
              </a:srgbClr>
            </a:outerShdw>
          </a:effectLst>
          <a:scene3d>
            <a:camera prst="orthographicFront">
              <a:rot lat="0" lon="0" rev="0"/>
            </a:camera>
            <a:lightRig rig="threePt" dir="tl"/>
          </a:scene3d>
          <a:sp3d>
            <a:bevelT w="0" h="0"/>
          </a:sp3d>
        </a:effectStyle>
      </a:effectStyleLst>
      <a:bgFillStyleLst>
        <a:solidFill>
          <a:schemeClr val="phClr"/>
        </a:solidFill>
        <a:solidFill>
          <a:schemeClr val="phClr"/>
        </a:solidFill>
        <a:gradFill rotWithShape="1">
          <a:gsLst>
            <a:gs pos="10000">
              <a:schemeClr val="phClr">
                <a:tint val="94000"/>
                <a:lumMod val="116000"/>
              </a:schemeClr>
            </a:gs>
            <a:gs pos="100000">
              <a:schemeClr val="phClr">
                <a:tint val="98000"/>
                <a:shade val="86000"/>
                <a:satMod val="90000"/>
                <a:lumMod val="88000"/>
              </a:schemeClr>
            </a:gs>
          </a:gsLst>
          <a:path path="circle">
            <a:fillToRect l="50000" t="15000" r="50000" b="169000"/>
          </a:path>
        </a:gradFill>
      </a:bgFillStyleLst>
    </a:fmtScheme>
  </a:themeElements>
  <a:objectDefaults/>
  <a:extraClrSchemeLst/>
  <a:extLst>
    <a:ext uri="{05A4C25C-085E-4340-85A3-A5531E510DB2}">
      <thm15:themeFamily xmlns:thm15="http://schemas.microsoft.com/office/thememl/2012/main" name="Atlas" id="{5156B0E4-0EB1-49FE-A26B-15F6F698AEC6}" vid="{508F7963-D0B5-43F7-BB2C-FCE3009C08E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Atlas</Template>
  <TotalTime>49</TotalTime>
  <Words>654</Words>
  <Application>Microsoft Macintosh PowerPoint</Application>
  <PresentationFormat>Widescreen</PresentationFormat>
  <Paragraphs>39</Paragraphs>
  <Slides>10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Calibri</vt:lpstr>
      <vt:lpstr>Calibri Light</vt:lpstr>
      <vt:lpstr>Rockwell</vt:lpstr>
      <vt:lpstr>Wingdings</vt:lpstr>
      <vt:lpstr>Atlas</vt:lpstr>
      <vt:lpstr>Vacation Neighborhood Selection</vt:lpstr>
      <vt:lpstr>Background</vt:lpstr>
      <vt:lpstr>Project Scope</vt:lpstr>
      <vt:lpstr>Data Acquisition &amp; Cleaning</vt:lpstr>
      <vt:lpstr>K-Means Clustering</vt:lpstr>
      <vt:lpstr>The Cluster Map</vt:lpstr>
      <vt:lpstr>Cluster Descriptions</vt:lpstr>
      <vt:lpstr>Use Case #1</vt:lpstr>
      <vt:lpstr>Use Case #2</vt:lpstr>
      <vt:lpstr>Conclusions and Next Step</vt:lpstr>
    </vt:vector>
  </TitlesOfParts>
  <Company/>
  <LinksUpToDate>false</LinksUpToDate>
  <SharedDoc>false</SharedDoc>
  <HyperlinksChanged>false</HyperlinksChanged>
  <AppVersion>15.0039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Vacation Neighborhood Selection</dc:title>
  <dc:creator>Anna Keshabyan</dc:creator>
  <cp:lastModifiedBy>Anna Keshabyan</cp:lastModifiedBy>
  <cp:revision>6</cp:revision>
  <dcterms:created xsi:type="dcterms:W3CDTF">2019-03-31T02:38:24Z</dcterms:created>
  <dcterms:modified xsi:type="dcterms:W3CDTF">2019-03-31T03:28:01Z</dcterms:modified>
</cp:coreProperties>
</file>